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xml" ContentType="application/vnd.openxmlformats-officedocument.presentationml.tags+xml"/>
  <Override PartName="/ppt/notesSlides/notesSlide37.xml" ContentType="application/vnd.openxmlformats-officedocument.presentationml.notesSlide+xml"/>
  <Override PartName="/ppt/tags/tag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sldIdLst>
    <p:sldId id="257" r:id="rId2"/>
    <p:sldId id="274" r:id="rId3"/>
    <p:sldId id="276" r:id="rId4"/>
    <p:sldId id="322" r:id="rId5"/>
    <p:sldId id="285" r:id="rId6"/>
    <p:sldId id="321" r:id="rId7"/>
    <p:sldId id="279" r:id="rId8"/>
    <p:sldId id="344" r:id="rId9"/>
    <p:sldId id="345" r:id="rId10"/>
    <p:sldId id="346" r:id="rId11"/>
    <p:sldId id="348" r:id="rId12"/>
    <p:sldId id="349" r:id="rId13"/>
    <p:sldId id="347" r:id="rId14"/>
    <p:sldId id="350" r:id="rId15"/>
    <p:sldId id="351" r:id="rId16"/>
    <p:sldId id="352" r:id="rId17"/>
    <p:sldId id="290" r:id="rId18"/>
    <p:sldId id="291" r:id="rId19"/>
    <p:sldId id="292" r:id="rId20"/>
    <p:sldId id="293" r:id="rId21"/>
    <p:sldId id="294" r:id="rId22"/>
    <p:sldId id="295" r:id="rId23"/>
    <p:sldId id="296" r:id="rId24"/>
    <p:sldId id="297" r:id="rId25"/>
    <p:sldId id="298" r:id="rId26"/>
    <p:sldId id="299" r:id="rId27"/>
    <p:sldId id="300" r:id="rId28"/>
    <p:sldId id="301" r:id="rId29"/>
    <p:sldId id="302" r:id="rId30"/>
    <p:sldId id="303" r:id="rId31"/>
    <p:sldId id="304" r:id="rId32"/>
    <p:sldId id="305" r:id="rId33"/>
    <p:sldId id="306" r:id="rId34"/>
    <p:sldId id="307" r:id="rId35"/>
    <p:sldId id="308" r:id="rId36"/>
    <p:sldId id="309" r:id="rId37"/>
    <p:sldId id="310" r:id="rId38"/>
    <p:sldId id="311" r:id="rId39"/>
    <p:sldId id="312" r:id="rId40"/>
    <p:sldId id="313" r:id="rId41"/>
    <p:sldId id="335" r:id="rId42"/>
    <p:sldId id="337" r:id="rId43"/>
    <p:sldId id="336" r:id="rId44"/>
    <p:sldId id="338" r:id="rId45"/>
    <p:sldId id="339" r:id="rId46"/>
    <p:sldId id="341" r:id="rId47"/>
    <p:sldId id="342" r:id="rId48"/>
    <p:sldId id="343" r:id="rId49"/>
    <p:sldId id="354" r:id="rId50"/>
    <p:sldId id="326" r:id="rId51"/>
    <p:sldId id="327" r:id="rId52"/>
    <p:sldId id="328" r:id="rId53"/>
    <p:sldId id="329" r:id="rId54"/>
    <p:sldId id="330" r:id="rId55"/>
    <p:sldId id="331" r:id="rId56"/>
    <p:sldId id="332" r:id="rId57"/>
    <p:sldId id="282" r:id="rId58"/>
    <p:sldId id="353" r:id="rId59"/>
    <p:sldId id="323" r:id="rId60"/>
    <p:sldId id="280" r:id="rId61"/>
    <p:sldId id="324" r:id="rId62"/>
    <p:sldId id="281" r:id="rId63"/>
    <p:sldId id="283" r:id="rId64"/>
    <p:sldId id="284" r:id="rId65"/>
    <p:sldId id="286" r:id="rId66"/>
    <p:sldId id="287" r:id="rId67"/>
    <p:sldId id="288" r:id="rId68"/>
    <p:sldId id="289" r:id="rId69"/>
    <p:sldId id="325" r:id="rId70"/>
    <p:sldId id="333" r:id="rId71"/>
    <p:sldId id="334" r:id="rId72"/>
    <p:sldId id="275" r:id="rId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2" autoAdjust="0"/>
    <p:restoredTop sz="94660"/>
  </p:normalViewPr>
  <p:slideViewPr>
    <p:cSldViewPr snapToGrid="0">
      <p:cViewPr varScale="1">
        <p:scale>
          <a:sx n="75" d="100"/>
          <a:sy n="75" d="100"/>
        </p:scale>
        <p:origin x="90" y="5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F3E34E-8830-48C3-9612-89611A7030EA}" type="datetimeFigureOut">
              <a:rPr lang="zh-CN" altLang="en-US" smtClean="0"/>
              <a:t>2019/11/5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7B28EF-53CA-4598-A9D9-5753DAF42EA6}" type="slidenum">
              <a:rPr lang="zh-CN" altLang="en-US" smtClean="0"/>
              <a:t>‹#›</a:t>
            </a:fld>
            <a:endParaRPr lang="zh-CN" altLang="en-US"/>
          </a:p>
        </p:txBody>
      </p:sp>
    </p:spTree>
    <p:extLst>
      <p:ext uri="{BB962C8B-B14F-4D97-AF65-F5344CB8AC3E}">
        <p14:creationId xmlns:p14="http://schemas.microsoft.com/office/powerpoint/2010/main" val="905042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baike.baidu.com/item/%E9%9A%8F%E6%9C%BA%E5%8F%98%E9%87%8F/828980"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我们的组的课题是 </a:t>
            </a:r>
            <a:r>
              <a:rPr lang="en-US" altLang="zh-CN" dirty="0" smtClean="0"/>
              <a:t>……</a:t>
            </a:r>
            <a:endParaRPr lang="zh-CN" altLang="en-US" dirty="0" smtClean="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4242FA8-5836-4763-89D7-E7A8BBAB4F29}" type="slidenum">
              <a:rPr lang="zh-CN" altLang="en-US" smtClean="0">
                <a:solidFill>
                  <a:prstClr val="black"/>
                </a:solidFill>
              </a:rPr>
              <a:pPr/>
              <a:t>1</a:t>
            </a:fld>
            <a:endParaRPr lang="zh-CN" altLang="en-US" smtClean="0">
              <a:solidFill>
                <a:prstClr val="black"/>
              </a:solidFill>
            </a:endParaRPr>
          </a:p>
        </p:txBody>
      </p:sp>
    </p:spTree>
    <p:extLst>
      <p:ext uri="{BB962C8B-B14F-4D97-AF65-F5344CB8AC3E}">
        <p14:creationId xmlns:p14="http://schemas.microsoft.com/office/powerpoint/2010/main" val="3769385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7B28EF-53CA-4598-A9D9-5753DAF42EA6}" type="slidenum">
              <a:rPr lang="zh-CN" altLang="en-US" smtClean="0"/>
              <a:t>11</a:t>
            </a:fld>
            <a:endParaRPr lang="zh-CN" altLang="en-US"/>
          </a:p>
        </p:txBody>
      </p:sp>
    </p:spTree>
    <p:extLst>
      <p:ext uri="{BB962C8B-B14F-4D97-AF65-F5344CB8AC3E}">
        <p14:creationId xmlns:p14="http://schemas.microsoft.com/office/powerpoint/2010/main" val="732035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7B28EF-53CA-4598-A9D9-5753DAF42EA6}" type="slidenum">
              <a:rPr lang="zh-CN" altLang="en-US" smtClean="0"/>
              <a:t>12</a:t>
            </a:fld>
            <a:endParaRPr lang="zh-CN" altLang="en-US"/>
          </a:p>
        </p:txBody>
      </p:sp>
    </p:spTree>
    <p:extLst>
      <p:ext uri="{BB962C8B-B14F-4D97-AF65-F5344CB8AC3E}">
        <p14:creationId xmlns:p14="http://schemas.microsoft.com/office/powerpoint/2010/main" val="1620234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7B28EF-53CA-4598-A9D9-5753DAF42EA6}" type="slidenum">
              <a:rPr lang="zh-CN" altLang="en-US" smtClean="0"/>
              <a:t>13</a:t>
            </a:fld>
            <a:endParaRPr lang="zh-CN" altLang="en-US"/>
          </a:p>
        </p:txBody>
      </p:sp>
    </p:spTree>
    <p:extLst>
      <p:ext uri="{BB962C8B-B14F-4D97-AF65-F5344CB8AC3E}">
        <p14:creationId xmlns:p14="http://schemas.microsoft.com/office/powerpoint/2010/main" val="3482010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7B28EF-53CA-4598-A9D9-5753DAF42EA6}" type="slidenum">
              <a:rPr lang="zh-CN" altLang="en-US" smtClean="0"/>
              <a:t>14</a:t>
            </a:fld>
            <a:endParaRPr lang="zh-CN" altLang="en-US"/>
          </a:p>
        </p:txBody>
      </p:sp>
    </p:spTree>
    <p:extLst>
      <p:ext uri="{BB962C8B-B14F-4D97-AF65-F5344CB8AC3E}">
        <p14:creationId xmlns:p14="http://schemas.microsoft.com/office/powerpoint/2010/main" val="1669447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7B28EF-53CA-4598-A9D9-5753DAF42EA6}" type="slidenum">
              <a:rPr lang="zh-CN" altLang="en-US" smtClean="0"/>
              <a:t>15</a:t>
            </a:fld>
            <a:endParaRPr lang="zh-CN" altLang="en-US"/>
          </a:p>
        </p:txBody>
      </p:sp>
    </p:spTree>
    <p:extLst>
      <p:ext uri="{BB962C8B-B14F-4D97-AF65-F5344CB8AC3E}">
        <p14:creationId xmlns:p14="http://schemas.microsoft.com/office/powerpoint/2010/main" val="2334218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7B28EF-53CA-4598-A9D9-5753DAF42EA6}" type="slidenum">
              <a:rPr lang="zh-CN" altLang="en-US" smtClean="0"/>
              <a:t>16</a:t>
            </a:fld>
            <a:endParaRPr lang="zh-CN" altLang="en-US"/>
          </a:p>
        </p:txBody>
      </p:sp>
    </p:spTree>
    <p:extLst>
      <p:ext uri="{BB962C8B-B14F-4D97-AF65-F5344CB8AC3E}">
        <p14:creationId xmlns:p14="http://schemas.microsoft.com/office/powerpoint/2010/main" val="3950070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7B28EF-53CA-4598-A9D9-5753DAF42E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57275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dirty="0"/>
              <a:t>自回归模型描述当前值与历史值之间的关系，用变量自身的历史时间数据对自身进行预测。自回归模型必须满足平稳性的要求。</a:t>
            </a:r>
            <a:endParaRPr lang="en-US" altLang="zh-CN" sz="1200" b="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移动平均法能有效地消除预测中的随机波动。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将自回归模型、移动平均模型和差分法结合，我们就得到了差分自回归移动平均模型</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7B28EF-53CA-4598-A9D9-5753DAF42E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4083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7B28EF-53CA-4598-A9D9-5753DAF42E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85923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因为</a:t>
            </a:r>
            <a:r>
              <a:rPr lang="en-US" altLang="zh-CN" dirty="0"/>
              <a:t>AIC</a:t>
            </a:r>
            <a:r>
              <a:rPr lang="zh-CN" altLang="en-US" dirty="0"/>
              <a:t>准则第一部分，当样本容量很大时，使用</a:t>
            </a:r>
            <a:r>
              <a:rPr lang="en-US" altLang="zh-CN" dirty="0"/>
              <a:t>AIC</a:t>
            </a:r>
            <a:r>
              <a:rPr lang="zh-CN" altLang="en-US" dirty="0"/>
              <a:t>准则选择的模型不收敛与真实模型</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7B28EF-53CA-4598-A9D9-5753DAF42E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993552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我的主要任务是，资料收集，任务分配，特征工程</a:t>
            </a:r>
            <a:endParaRPr lang="en-US" altLang="zh-CN" dirty="0" smtClean="0"/>
          </a:p>
          <a:p>
            <a:r>
              <a:rPr lang="zh-CN" altLang="en-US" dirty="0" smtClean="0"/>
              <a:t>其余组员的任务是 </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E97B28EF-53CA-4598-A9D9-5753DAF42EA6}" type="slidenum">
              <a:rPr lang="zh-CN" altLang="en-US" smtClean="0"/>
              <a:t>2</a:t>
            </a:fld>
            <a:endParaRPr lang="zh-CN" altLang="en-US"/>
          </a:p>
        </p:txBody>
      </p:sp>
    </p:spTree>
    <p:extLst>
      <p:ext uri="{BB962C8B-B14F-4D97-AF65-F5344CB8AC3E}">
        <p14:creationId xmlns:p14="http://schemas.microsoft.com/office/powerpoint/2010/main" val="35833374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7B28EF-53CA-4598-A9D9-5753DAF42E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840162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使用单位根检验方法检验序列平稳性，从结果看出</a:t>
            </a:r>
            <a:r>
              <a:rPr lang="en-US" altLang="zh-CN" dirty="0"/>
              <a:t>-13</a:t>
            </a:r>
            <a:r>
              <a:rPr lang="zh-CN" altLang="en-US" dirty="0"/>
              <a:t>小于</a:t>
            </a:r>
            <a:r>
              <a:rPr lang="en-US" altLang="zh-CN" dirty="0"/>
              <a:t>1%</a:t>
            </a:r>
            <a:r>
              <a:rPr lang="zh-CN" altLang="en-US" dirty="0"/>
              <a:t>，</a:t>
            </a:r>
            <a:r>
              <a:rPr lang="en-US" altLang="zh-CN" dirty="0"/>
              <a:t>5%</a:t>
            </a:r>
            <a:r>
              <a:rPr lang="zh-CN" altLang="en-US" dirty="0"/>
              <a:t>，</a:t>
            </a:r>
            <a:r>
              <a:rPr lang="en-US" altLang="zh-CN" dirty="0"/>
              <a:t>10%</a:t>
            </a:r>
            <a:r>
              <a:rPr lang="zh-CN" altLang="en-US" dirty="0"/>
              <a:t>且单位根检验</a:t>
            </a:r>
            <a:r>
              <a:rPr lang="en-US" altLang="zh-CN" dirty="0"/>
              <a:t>P</a:t>
            </a:r>
            <a:r>
              <a:rPr lang="zh-CN" altLang="en-US" dirty="0"/>
              <a:t>值小于</a:t>
            </a:r>
            <a:r>
              <a:rPr lang="en-US" altLang="zh-CN" dirty="0"/>
              <a:t>0.05</a:t>
            </a:r>
            <a:r>
              <a:rPr lang="zh-CN" altLang="en-US" dirty="0"/>
              <a:t>，所以一阶差分之后的序列是平稳序列。</a:t>
            </a: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7B28EF-53CA-4598-A9D9-5753DAF42E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4161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定阶方法一：根据自相关图和偏自相关图确定</a:t>
            </a:r>
            <a:r>
              <a:rPr lang="en-US" altLang="zh-CN" dirty="0"/>
              <a:t>p, q   </a:t>
            </a:r>
            <a:r>
              <a:rPr lang="zh-CN" altLang="en-US" dirty="0"/>
              <a:t>自相关图大约</a:t>
            </a:r>
            <a:r>
              <a:rPr lang="en-US" altLang="zh-CN" dirty="0"/>
              <a:t>7</a:t>
            </a:r>
            <a:r>
              <a:rPr lang="zh-CN" altLang="en-US" dirty="0"/>
              <a:t>阶截尾，偏自相关拖尾，选择移动平均模型</a:t>
            </a:r>
            <a:r>
              <a:rPr lang="en-US" altLang="zh-CN" dirty="0"/>
              <a:t>q = 7</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7B28EF-53CA-4598-A9D9-5753DAF42E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22653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根据信息准则定阶方法：选择</a:t>
            </a:r>
            <a:r>
              <a:rPr lang="en-US" altLang="zh-CN" dirty="0" err="1"/>
              <a:t>bic</a:t>
            </a:r>
            <a:r>
              <a:rPr lang="zh-CN" altLang="en-US" dirty="0"/>
              <a:t>最小值的</a:t>
            </a:r>
            <a:r>
              <a:rPr lang="en-US" altLang="zh-CN" dirty="0"/>
              <a:t>p, q </a:t>
            </a:r>
            <a:r>
              <a:rPr lang="zh-CN" altLang="en-US" dirty="0"/>
              <a:t>作为模型参数，可以得出</a:t>
            </a:r>
            <a:r>
              <a:rPr lang="en-US" altLang="zh-CN" dirty="0"/>
              <a:t>p=3,  q = 10</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7B28EF-53CA-4598-A9D9-5753DAF42E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164869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构建</a:t>
            </a:r>
            <a:r>
              <a:rPr lang="en-US" altLang="zh-CN" dirty="0"/>
              <a:t>ARIMA</a:t>
            </a:r>
            <a:r>
              <a:rPr lang="zh-CN" altLang="en-US" dirty="0"/>
              <a:t>模型，并生成一份模型报告</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7B28EF-53CA-4598-A9D9-5753DAF42E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001541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德宾</a:t>
            </a:r>
            <a:r>
              <a:rPr lang="en-US" altLang="zh-CN" dirty="0"/>
              <a:t>-</a:t>
            </a:r>
            <a:r>
              <a:rPr lang="zh-CN" altLang="en-US" dirty="0"/>
              <a:t>沃森检验</a:t>
            </a:r>
            <a:r>
              <a:rPr lang="en-US" altLang="zh-CN" dirty="0"/>
              <a:t>,</a:t>
            </a:r>
            <a:r>
              <a:rPr lang="zh-CN" altLang="en-US" dirty="0"/>
              <a:t>简称</a:t>
            </a:r>
            <a:r>
              <a:rPr lang="en-US" altLang="zh-CN" dirty="0"/>
              <a:t>D-W</a:t>
            </a:r>
            <a:r>
              <a:rPr lang="zh-CN" altLang="en-US" dirty="0"/>
              <a:t>检验，是目前检验自相关性最常用的方法，但它只使用于检验一阶自相关性。当</a:t>
            </a:r>
            <a:r>
              <a:rPr lang="en-US" altLang="zh-CN" dirty="0"/>
              <a:t>DW</a:t>
            </a:r>
            <a:r>
              <a:rPr lang="zh-CN" altLang="en-US" dirty="0"/>
              <a:t>值显著的接近于</a:t>
            </a:r>
            <a:r>
              <a:rPr lang="en-US" altLang="zh-CN" dirty="0"/>
              <a:t>O</a:t>
            </a:r>
            <a:r>
              <a:rPr lang="zh-CN" altLang="en-US" dirty="0"/>
              <a:t>或４时，则存在自相关性，而接近于２时，则不存在（一阶）自相关性。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预测未来</a:t>
            </a:r>
            <a:r>
              <a:rPr lang="en-US" altLang="zh-CN" dirty="0"/>
              <a:t>10</a:t>
            </a:r>
            <a:r>
              <a:rPr lang="zh-CN" altLang="en-US" dirty="0"/>
              <a:t>小时的值</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7B28EF-53CA-4598-A9D9-5753DAF42E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04946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通过预测值和真实值比较，得出比较曲线，可以看出时间越长，预测结果越不准确</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7B28EF-53CA-4598-A9D9-5753DAF42E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891906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似然函数是一种关于统计模型参数的函数。给定输出</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时，关于参数</a:t>
            </a:r>
            <a:r>
              <a:rPr lang="en-US" altLang="zh-CN" sz="1200" b="0" i="0" kern="1200" dirty="0" smtClean="0">
                <a:solidFill>
                  <a:schemeClr val="tx1"/>
                </a:solidFill>
                <a:effectLst/>
                <a:latin typeface="+mn-lt"/>
                <a:ea typeface="+mn-ea"/>
                <a:cs typeface="+mn-cs"/>
              </a:rPr>
              <a:t>θ</a:t>
            </a:r>
            <a:r>
              <a:rPr lang="zh-CN" altLang="en-US" sz="1200" b="0" i="0" kern="1200" dirty="0" smtClean="0">
                <a:solidFill>
                  <a:schemeClr val="tx1"/>
                </a:solidFill>
                <a:effectLst/>
                <a:latin typeface="+mn-lt"/>
                <a:ea typeface="+mn-ea"/>
                <a:cs typeface="+mn-cs"/>
              </a:rPr>
              <a:t>的似然函数</a:t>
            </a:r>
            <a:r>
              <a:rPr lang="en-US" altLang="zh-CN" sz="1200" b="0" i="0" kern="1200" dirty="0" smtClean="0">
                <a:solidFill>
                  <a:schemeClr val="tx1"/>
                </a:solidFill>
                <a:effectLst/>
                <a:latin typeface="+mn-lt"/>
                <a:ea typeface="+mn-ea"/>
                <a:cs typeface="+mn-cs"/>
              </a:rPr>
              <a:t>L(</a:t>
            </a:r>
            <a:r>
              <a:rPr lang="en-US" altLang="zh-CN" sz="1200" b="0" i="0" kern="1200" dirty="0" err="1" smtClean="0">
                <a:solidFill>
                  <a:schemeClr val="tx1"/>
                </a:solidFill>
                <a:effectLst/>
                <a:latin typeface="+mn-lt"/>
                <a:ea typeface="+mn-ea"/>
                <a:cs typeface="+mn-cs"/>
              </a:rPr>
              <a:t>θ|x</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（在数值上）等于给定参数</a:t>
            </a:r>
            <a:r>
              <a:rPr lang="en-US" altLang="zh-CN" sz="1200" b="0" i="0" kern="1200" dirty="0" smtClean="0">
                <a:solidFill>
                  <a:schemeClr val="tx1"/>
                </a:solidFill>
                <a:effectLst/>
                <a:latin typeface="+mn-lt"/>
                <a:ea typeface="+mn-ea"/>
                <a:cs typeface="+mn-cs"/>
              </a:rPr>
              <a:t>θ</a:t>
            </a:r>
            <a:r>
              <a:rPr lang="zh-CN" altLang="en-US" sz="1200" b="0" i="0" kern="1200" dirty="0" smtClean="0">
                <a:solidFill>
                  <a:schemeClr val="tx1"/>
                </a:solidFill>
                <a:effectLst/>
                <a:latin typeface="+mn-lt"/>
                <a:ea typeface="+mn-ea"/>
                <a:cs typeface="+mn-cs"/>
              </a:rPr>
              <a:t>后变量</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的概率：</a:t>
            </a:r>
            <a:r>
              <a:rPr lang="en-US" altLang="zh-CN" sz="1200" b="0" i="0" kern="1200" dirty="0" smtClean="0">
                <a:solidFill>
                  <a:schemeClr val="tx1"/>
                </a:solidFill>
                <a:effectLst/>
                <a:latin typeface="+mn-lt"/>
                <a:ea typeface="+mn-ea"/>
                <a:cs typeface="+mn-cs"/>
              </a:rPr>
              <a:t>L(</a:t>
            </a:r>
            <a:r>
              <a:rPr lang="en-US" altLang="zh-CN" sz="1200" b="0" i="0" kern="1200" dirty="0" err="1" smtClean="0">
                <a:solidFill>
                  <a:schemeClr val="tx1"/>
                </a:solidFill>
                <a:effectLst/>
                <a:latin typeface="+mn-lt"/>
                <a:ea typeface="+mn-ea"/>
                <a:cs typeface="+mn-cs"/>
              </a:rPr>
              <a:t>θ|x</a:t>
            </a:r>
            <a:r>
              <a:rPr lang="en-US" altLang="zh-CN" sz="1200" b="0" i="0" kern="1200" dirty="0" smtClean="0">
                <a:solidFill>
                  <a:schemeClr val="tx1"/>
                </a:solidFill>
                <a:effectLst/>
                <a:latin typeface="+mn-lt"/>
                <a:ea typeface="+mn-ea"/>
                <a:cs typeface="+mn-cs"/>
              </a:rPr>
              <a:t>)=P(X=</a:t>
            </a:r>
            <a:r>
              <a:rPr lang="en-US" altLang="zh-CN" sz="1200" b="0" i="0" kern="1200" dirty="0" err="1" smtClean="0">
                <a:solidFill>
                  <a:schemeClr val="tx1"/>
                </a:solidFill>
                <a:effectLst/>
                <a:latin typeface="+mn-lt"/>
                <a:ea typeface="+mn-ea"/>
                <a:cs typeface="+mn-cs"/>
              </a:rPr>
              <a:t>x|θ</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概率描述了已知参数时的随机变量的输出结果；似然则用来描述已知</a:t>
            </a:r>
            <a:r>
              <a:rPr lang="zh-CN" altLang="en-US" sz="1200" b="0" i="0" u="none" strike="noStrike" kern="1200" dirty="0" smtClean="0">
                <a:solidFill>
                  <a:schemeClr val="tx1"/>
                </a:solidFill>
                <a:effectLst/>
                <a:latin typeface="+mn-lt"/>
                <a:ea typeface="+mn-ea"/>
                <a:cs typeface="+mn-cs"/>
                <a:hlinkClick r:id="rId3"/>
              </a:rPr>
              <a:t>随机变量</a:t>
            </a:r>
            <a:r>
              <a:rPr lang="zh-CN" altLang="en-US" sz="1200" b="0" i="0" kern="1200" dirty="0" smtClean="0">
                <a:solidFill>
                  <a:schemeClr val="tx1"/>
                </a:solidFill>
                <a:effectLst/>
                <a:latin typeface="+mn-lt"/>
                <a:ea typeface="+mn-ea"/>
                <a:cs typeface="+mn-cs"/>
              </a:rPr>
              <a:t>输出结果时，未知参数的可能取值。</a:t>
            </a:r>
            <a:endParaRPr lang="zh-CN" altLang="en-US" dirty="0"/>
          </a:p>
        </p:txBody>
      </p:sp>
      <p:sp>
        <p:nvSpPr>
          <p:cNvPr id="4" name="灯片编号占位符 3"/>
          <p:cNvSpPr>
            <a:spLocks noGrp="1"/>
          </p:cNvSpPr>
          <p:nvPr>
            <p:ph type="sldNum" sz="quarter" idx="10"/>
          </p:nvPr>
        </p:nvSpPr>
        <p:spPr/>
        <p:txBody>
          <a:bodyPr/>
          <a:lstStyle/>
          <a:p>
            <a:fld id="{E97B28EF-53CA-4598-A9D9-5753DAF42EA6}" type="slidenum">
              <a:rPr lang="zh-CN" altLang="en-US" smtClean="0"/>
              <a:t>32</a:t>
            </a:fld>
            <a:endParaRPr lang="zh-CN" altLang="en-US"/>
          </a:p>
        </p:txBody>
      </p:sp>
    </p:spTree>
    <p:extLst>
      <p:ext uri="{BB962C8B-B14F-4D97-AF65-F5344CB8AC3E}">
        <p14:creationId xmlns:p14="http://schemas.microsoft.com/office/powerpoint/2010/main" val="40703178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计算训练数据的均值和方差，还会基于计算出来的均值和方差来转换训练数据，从而把数据转换成标准的正太分布</a:t>
            </a:r>
            <a:endParaRPr lang="en-US" altLang="zh-CN" dirty="0" smtClean="0"/>
          </a:p>
          <a:p>
            <a:r>
              <a:rPr lang="en-US" altLang="zh-CN" dirty="0" smtClean="0"/>
              <a:t>#</a:t>
            </a:r>
            <a:r>
              <a:rPr lang="zh-CN" altLang="en-US" dirty="0" smtClean="0"/>
              <a:t>把训练数据转换成标准的正态分布</a:t>
            </a:r>
            <a:endParaRPr lang="zh-CN" altLang="en-US" dirty="0"/>
          </a:p>
        </p:txBody>
      </p:sp>
      <p:sp>
        <p:nvSpPr>
          <p:cNvPr id="4" name="灯片编号占位符 3"/>
          <p:cNvSpPr>
            <a:spLocks noGrp="1"/>
          </p:cNvSpPr>
          <p:nvPr>
            <p:ph type="sldNum" sz="quarter" idx="10"/>
          </p:nvPr>
        </p:nvSpPr>
        <p:spPr/>
        <p:txBody>
          <a:bodyPr/>
          <a:lstStyle/>
          <a:p>
            <a:fld id="{E97B28EF-53CA-4598-A9D9-5753DAF42EA6}" type="slidenum">
              <a:rPr lang="zh-CN" altLang="en-US" smtClean="0"/>
              <a:t>35</a:t>
            </a:fld>
            <a:endParaRPr lang="zh-CN" altLang="en-US"/>
          </a:p>
        </p:txBody>
      </p:sp>
    </p:spTree>
    <p:extLst>
      <p:ext uri="{BB962C8B-B14F-4D97-AF65-F5344CB8AC3E}">
        <p14:creationId xmlns:p14="http://schemas.microsoft.com/office/powerpoint/2010/main" val="3523374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7B28EF-53CA-4598-A9D9-5753DAF42EA6}" type="slidenum">
              <a:rPr lang="zh-CN" altLang="en-US" smtClean="0"/>
              <a:t>41</a:t>
            </a:fld>
            <a:endParaRPr lang="zh-CN" altLang="en-US"/>
          </a:p>
        </p:txBody>
      </p:sp>
    </p:spTree>
    <p:extLst>
      <p:ext uri="{BB962C8B-B14F-4D97-AF65-F5344CB8AC3E}">
        <p14:creationId xmlns:p14="http://schemas.microsoft.com/office/powerpoint/2010/main" val="4005214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我们将主要从这几个方面进行展示</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E97B28EF-53CA-4598-A9D9-5753DAF42EA6}" type="slidenum">
              <a:rPr lang="zh-CN" altLang="en-US" smtClean="0"/>
              <a:t>3</a:t>
            </a:fld>
            <a:endParaRPr lang="zh-CN" altLang="en-US"/>
          </a:p>
        </p:txBody>
      </p:sp>
    </p:spTree>
    <p:extLst>
      <p:ext uri="{BB962C8B-B14F-4D97-AF65-F5344CB8AC3E}">
        <p14:creationId xmlns:p14="http://schemas.microsoft.com/office/powerpoint/2010/main" val="3341183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t>2min_child_weight </a:t>
            </a:r>
            <a:r>
              <a:rPr lang="zh-CN" altLang="en-US" sz="1200" dirty="0" smtClean="0"/>
              <a:t>当它的值较大时，可以避免模型学习到局部的特殊样本。但如果这个值过高，会导致欠拟合。这个参数需要用</a:t>
            </a:r>
            <a:r>
              <a:rPr lang="en-US" altLang="zh-CN" sz="1200" dirty="0" smtClean="0"/>
              <a:t>cv</a:t>
            </a:r>
            <a:r>
              <a:rPr lang="zh-CN" altLang="en-US" sz="1200" dirty="0" smtClean="0"/>
              <a:t>来调整 </a:t>
            </a:r>
            <a:endParaRPr lang="en-US" altLang="zh-CN" sz="1200" dirty="0" smtClean="0"/>
          </a:p>
          <a:p>
            <a:r>
              <a:rPr lang="en-US" altLang="zh-CN" sz="1200" dirty="0" smtClean="0"/>
              <a:t>3. </a:t>
            </a:r>
            <a:r>
              <a:rPr lang="en-US" altLang="zh-CN" sz="1200" dirty="0" err="1" smtClean="0"/>
              <a:t>max_depth</a:t>
            </a:r>
            <a:r>
              <a:rPr lang="en-US" altLang="zh-CN" sz="1200" dirty="0" smtClean="0"/>
              <a:t> [</a:t>
            </a:r>
            <a:r>
              <a:rPr lang="zh-CN" altLang="en-US" sz="1200" dirty="0" smtClean="0"/>
              <a:t>默认是</a:t>
            </a:r>
            <a:r>
              <a:rPr lang="en-US" altLang="zh-CN" sz="1200" dirty="0" smtClean="0"/>
              <a:t>6]  </a:t>
            </a:r>
            <a:r>
              <a:rPr lang="zh-CN" altLang="en-US" sz="1200" dirty="0" smtClean="0"/>
              <a:t>树的最大深度，这个值也是用来避免过拟合的</a:t>
            </a:r>
            <a:r>
              <a:rPr lang="en-US" altLang="zh-CN" sz="1200" dirty="0" smtClean="0"/>
              <a:t>3-10 </a:t>
            </a:r>
          </a:p>
          <a:p>
            <a:r>
              <a:rPr lang="zh-CN" altLang="en-US" sz="1200" dirty="0" smtClean="0"/>
              <a:t>　　</a:t>
            </a:r>
            <a:r>
              <a:rPr lang="en-US" altLang="zh-CN" sz="1200" dirty="0" smtClean="0"/>
              <a:t>4. </a:t>
            </a:r>
            <a:r>
              <a:rPr lang="en-US" altLang="zh-CN" sz="1200" dirty="0" err="1" smtClean="0"/>
              <a:t>max_leaf_nodes</a:t>
            </a:r>
            <a:r>
              <a:rPr lang="en-US" altLang="zh-CN" sz="1200" dirty="0" smtClean="0"/>
              <a:t>  </a:t>
            </a:r>
            <a:r>
              <a:rPr lang="zh-CN" altLang="en-US" sz="1200" dirty="0" smtClean="0"/>
              <a:t>树上最大的节点或叶子的数量，可以代替</a:t>
            </a:r>
            <a:r>
              <a:rPr lang="en-US" altLang="zh-CN" sz="1200" dirty="0" err="1" smtClean="0"/>
              <a:t>max_depth</a:t>
            </a:r>
            <a:r>
              <a:rPr lang="zh-CN" altLang="en-US" sz="1200" dirty="0" smtClean="0"/>
              <a:t>的作用，应为如果生成的是二叉树，一个深度为</a:t>
            </a:r>
            <a:r>
              <a:rPr lang="en-US" altLang="zh-CN" sz="1200" dirty="0" smtClean="0"/>
              <a:t>n</a:t>
            </a:r>
            <a:r>
              <a:rPr lang="zh-CN" altLang="en-US" sz="1200" dirty="0" smtClean="0"/>
              <a:t>的树最多生成</a:t>
            </a:r>
            <a:r>
              <a:rPr lang="en-US" altLang="zh-CN" sz="1200" dirty="0" smtClean="0"/>
              <a:t>2n</a:t>
            </a:r>
            <a:r>
              <a:rPr lang="zh-CN" altLang="en-US" sz="1200" dirty="0" smtClean="0"/>
              <a:t>个叶子</a:t>
            </a:r>
            <a:r>
              <a:rPr lang="en-US" altLang="zh-CN" sz="1200" dirty="0" smtClean="0"/>
              <a:t>,</a:t>
            </a:r>
            <a:r>
              <a:rPr lang="zh-CN" altLang="en-US" sz="1200" dirty="0" smtClean="0"/>
              <a:t>如果定义了这个参数</a:t>
            </a:r>
            <a:r>
              <a:rPr lang="en-US" altLang="zh-CN" sz="1200" dirty="0" err="1" smtClean="0"/>
              <a:t>max_depth</a:t>
            </a:r>
            <a:r>
              <a:rPr lang="zh-CN" altLang="en-US" sz="1200" dirty="0" smtClean="0"/>
              <a:t>会被忽略 </a:t>
            </a:r>
          </a:p>
          <a:p>
            <a:r>
              <a:rPr lang="zh-CN" altLang="en-US" sz="1200" dirty="0" smtClean="0"/>
              <a:t>　　</a:t>
            </a:r>
            <a:r>
              <a:rPr lang="en-US" altLang="zh-CN" sz="1200" dirty="0" smtClean="0"/>
              <a:t>5. gamma[</a:t>
            </a:r>
            <a:r>
              <a:rPr lang="zh-CN" altLang="en-US" sz="1200" dirty="0" smtClean="0"/>
              <a:t>默认是</a:t>
            </a:r>
            <a:r>
              <a:rPr lang="en-US" altLang="zh-CN" sz="1200" dirty="0" smtClean="0"/>
              <a:t>0]  </a:t>
            </a:r>
            <a:r>
              <a:rPr lang="zh-CN" altLang="en-US" sz="1200" dirty="0" smtClean="0"/>
              <a:t>在节点分裂时，只有在分裂后损失函数的值下降了，才会分裂这个节点。</a:t>
            </a:r>
            <a:r>
              <a:rPr lang="en-US" altLang="zh-CN" sz="1200" dirty="0" smtClean="0"/>
              <a:t>Gamma</a:t>
            </a:r>
            <a:r>
              <a:rPr lang="zh-CN" altLang="en-US" sz="1200" dirty="0" smtClean="0"/>
              <a:t>指定了节点分裂所需的最小损失函数下降值。这个参数值越大，算法越保守。 </a:t>
            </a:r>
          </a:p>
          <a:p>
            <a:r>
              <a:rPr lang="zh-CN" altLang="en-US" sz="1200" dirty="0" smtClean="0"/>
              <a:t>　　</a:t>
            </a:r>
            <a:r>
              <a:rPr lang="en-US" altLang="zh-CN" sz="1200" dirty="0" smtClean="0"/>
              <a:t>6. </a:t>
            </a:r>
            <a:r>
              <a:rPr lang="en-US" altLang="zh-CN" sz="1200" dirty="0" err="1" smtClean="0"/>
              <a:t>max_delta_step</a:t>
            </a:r>
            <a:r>
              <a:rPr lang="en-US" altLang="zh-CN" sz="1200" dirty="0" smtClean="0"/>
              <a:t>[</a:t>
            </a:r>
            <a:r>
              <a:rPr lang="zh-CN" altLang="en-US" sz="1200" dirty="0" smtClean="0"/>
              <a:t>默认是</a:t>
            </a:r>
            <a:r>
              <a:rPr lang="en-US" altLang="zh-CN" sz="1200" dirty="0" smtClean="0"/>
              <a:t>0]  </a:t>
            </a:r>
            <a:r>
              <a:rPr lang="zh-CN" altLang="en-US" sz="1200" dirty="0" smtClean="0"/>
              <a:t>这参数限制每颗树权重改变的最大步长。如果是</a:t>
            </a:r>
            <a:r>
              <a:rPr lang="en-US" altLang="zh-CN" sz="1200" dirty="0" smtClean="0"/>
              <a:t>0</a:t>
            </a:r>
            <a:r>
              <a:rPr lang="zh-CN" altLang="en-US" sz="1200" dirty="0" smtClean="0"/>
              <a:t>意味着没有约束。如果是正值那么这个算法会更保守，通常不需要设置。 </a:t>
            </a:r>
          </a:p>
          <a:p>
            <a:r>
              <a:rPr lang="zh-CN" altLang="en-US" sz="1200" dirty="0" smtClean="0"/>
              <a:t>　　</a:t>
            </a:r>
            <a:r>
              <a:rPr lang="en-US" altLang="zh-CN" sz="1200" dirty="0" smtClean="0"/>
              <a:t>7. subsample[</a:t>
            </a:r>
            <a:r>
              <a:rPr lang="zh-CN" altLang="en-US" sz="1200" dirty="0" smtClean="0"/>
              <a:t>默认是</a:t>
            </a:r>
            <a:r>
              <a:rPr lang="en-US" altLang="zh-CN" sz="1200" dirty="0" smtClean="0"/>
              <a:t>1]  </a:t>
            </a:r>
            <a:r>
              <a:rPr lang="zh-CN" altLang="en-US" sz="1200" dirty="0" smtClean="0"/>
              <a:t>这个参数控制对于每棵树，随机采样的比例。减小这个参数的值算法会更加保守，避免过拟合。但是这个值设置的过小，它可能会导致欠拟合。典型值：</a:t>
            </a:r>
            <a:r>
              <a:rPr lang="en-US" altLang="zh-CN" sz="1200" dirty="0" smtClean="0"/>
              <a:t>0.5-1 </a:t>
            </a:r>
          </a:p>
          <a:p>
            <a:r>
              <a:rPr lang="zh-CN" altLang="en-US" sz="1200" dirty="0" smtClean="0"/>
              <a:t>　　</a:t>
            </a:r>
            <a:r>
              <a:rPr lang="en-US" altLang="zh-CN" sz="1200" dirty="0" smtClean="0"/>
              <a:t>8. </a:t>
            </a:r>
            <a:r>
              <a:rPr lang="en-US" altLang="zh-CN" sz="1200" dirty="0" err="1" smtClean="0"/>
              <a:t>colsample_bytree</a:t>
            </a:r>
            <a:r>
              <a:rPr lang="en-US" altLang="zh-CN" sz="1200" dirty="0" smtClean="0"/>
              <a:t>[</a:t>
            </a:r>
            <a:r>
              <a:rPr lang="zh-CN" altLang="en-US" sz="1200" dirty="0" smtClean="0"/>
              <a:t>默认是</a:t>
            </a:r>
            <a:r>
              <a:rPr lang="en-US" altLang="zh-CN" sz="1200" dirty="0" smtClean="0"/>
              <a:t>1]  </a:t>
            </a:r>
            <a:r>
              <a:rPr lang="zh-CN" altLang="en-US" sz="1200" dirty="0" smtClean="0"/>
              <a:t>用来控制每颗树随机采样的列数的占比每一列是一个特征</a:t>
            </a:r>
            <a:r>
              <a:rPr lang="en-US" altLang="zh-CN" sz="1200" dirty="0" smtClean="0"/>
              <a:t>0.5-1 </a:t>
            </a:r>
          </a:p>
          <a:p>
            <a:r>
              <a:rPr lang="zh-CN" altLang="en-US" sz="1200" dirty="0" smtClean="0"/>
              <a:t>　　</a:t>
            </a:r>
            <a:r>
              <a:rPr lang="en-US" altLang="zh-CN" sz="1200" dirty="0" smtClean="0"/>
              <a:t>9. </a:t>
            </a:r>
            <a:r>
              <a:rPr lang="en-US" altLang="zh-CN" sz="1200" dirty="0" err="1" smtClean="0"/>
              <a:t>colsample_bylevel</a:t>
            </a:r>
            <a:r>
              <a:rPr lang="en-US" altLang="zh-CN" sz="1200" dirty="0" smtClean="0"/>
              <a:t>[</a:t>
            </a:r>
            <a:r>
              <a:rPr lang="zh-CN" altLang="en-US" sz="1200" dirty="0" smtClean="0"/>
              <a:t>默认是</a:t>
            </a:r>
            <a:r>
              <a:rPr lang="en-US" altLang="zh-CN" sz="1200" dirty="0" smtClean="0"/>
              <a:t>1]  </a:t>
            </a:r>
            <a:r>
              <a:rPr lang="zh-CN" altLang="en-US" sz="1200" dirty="0" smtClean="0"/>
              <a:t>用来控制的每一级的每一次分裂，对列数的采样的占比。 </a:t>
            </a:r>
          </a:p>
          <a:p>
            <a:r>
              <a:rPr lang="zh-CN" altLang="en-US" sz="1200" dirty="0" smtClean="0"/>
              <a:t>　　</a:t>
            </a:r>
            <a:r>
              <a:rPr lang="en-US" altLang="zh-CN" sz="1200" dirty="0" smtClean="0"/>
              <a:t>10. lambda[</a:t>
            </a:r>
            <a:r>
              <a:rPr lang="zh-CN" altLang="en-US" sz="1200" dirty="0" smtClean="0"/>
              <a:t>默认是</a:t>
            </a:r>
            <a:r>
              <a:rPr lang="en-US" altLang="zh-CN" sz="1200" dirty="0" smtClean="0"/>
              <a:t>1]  </a:t>
            </a:r>
            <a:r>
              <a:rPr lang="zh-CN" altLang="en-US" sz="1200" dirty="0" smtClean="0"/>
              <a:t>权重的</a:t>
            </a:r>
            <a:r>
              <a:rPr lang="en-US" altLang="zh-CN" sz="1200" dirty="0" smtClean="0"/>
              <a:t>L2</a:t>
            </a:r>
            <a:r>
              <a:rPr lang="zh-CN" altLang="en-US" sz="1200" dirty="0" smtClean="0"/>
              <a:t>正则化项 </a:t>
            </a:r>
          </a:p>
          <a:p>
            <a:r>
              <a:rPr lang="zh-CN" altLang="en-US" sz="1200" dirty="0" smtClean="0"/>
              <a:t>　　</a:t>
            </a:r>
            <a:r>
              <a:rPr lang="en-US" altLang="zh-CN" sz="1200" dirty="0" smtClean="0"/>
              <a:t>11. alpha[</a:t>
            </a:r>
            <a:r>
              <a:rPr lang="zh-CN" altLang="en-US" sz="1200" dirty="0" smtClean="0"/>
              <a:t>默认是</a:t>
            </a:r>
            <a:r>
              <a:rPr lang="en-US" altLang="zh-CN" sz="1200" dirty="0" smtClean="0"/>
              <a:t>1]  </a:t>
            </a:r>
            <a:r>
              <a:rPr lang="zh-CN" altLang="en-US" sz="1200" dirty="0" smtClean="0"/>
              <a:t>权重的</a:t>
            </a:r>
            <a:r>
              <a:rPr lang="en-US" altLang="zh-CN" sz="1200" dirty="0" smtClean="0"/>
              <a:t>L1</a:t>
            </a:r>
            <a:r>
              <a:rPr lang="zh-CN" altLang="en-US" sz="1200" dirty="0" smtClean="0"/>
              <a:t>正则化项 </a:t>
            </a:r>
          </a:p>
          <a:p>
            <a:r>
              <a:rPr lang="zh-CN" altLang="en-US" sz="1200" dirty="0" smtClean="0"/>
              <a:t>　　</a:t>
            </a:r>
            <a:r>
              <a:rPr lang="en-US" altLang="zh-CN" sz="1200" dirty="0" smtClean="0"/>
              <a:t>12. </a:t>
            </a:r>
            <a:r>
              <a:rPr lang="en-US" altLang="zh-CN" sz="1200" dirty="0" err="1" smtClean="0"/>
              <a:t>scale_pos_weight</a:t>
            </a:r>
            <a:r>
              <a:rPr lang="en-US" altLang="zh-CN" sz="1200" dirty="0" smtClean="0"/>
              <a:t>[</a:t>
            </a:r>
            <a:r>
              <a:rPr lang="zh-CN" altLang="en-US" sz="1200" dirty="0" smtClean="0"/>
              <a:t>默认是</a:t>
            </a:r>
            <a:r>
              <a:rPr lang="en-US" altLang="zh-CN" sz="1200" dirty="0" smtClean="0"/>
              <a:t>1]  </a:t>
            </a:r>
            <a:r>
              <a:rPr lang="zh-CN" altLang="en-US" sz="1200" dirty="0" smtClean="0"/>
              <a:t>各类样本十分不平衡时，把这个参数设置为一个正数，可以使算法更快收敛。</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E97B28EF-53CA-4598-A9D9-5753DAF42EA6}" type="slidenum">
              <a:rPr lang="zh-CN" altLang="en-US" smtClean="0"/>
              <a:t>46</a:t>
            </a:fld>
            <a:endParaRPr lang="zh-CN" altLang="en-US"/>
          </a:p>
        </p:txBody>
      </p:sp>
    </p:spTree>
    <p:extLst>
      <p:ext uri="{BB962C8B-B14F-4D97-AF65-F5344CB8AC3E}">
        <p14:creationId xmlns:p14="http://schemas.microsoft.com/office/powerpoint/2010/main" val="862120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预分类：</a:t>
            </a:r>
            <a:r>
              <a:rPr lang="zh-CN" altLang="en-US" sz="1200" b="0" i="0" kern="1200" dirty="0" smtClean="0">
                <a:solidFill>
                  <a:schemeClr val="tx1"/>
                </a:solidFill>
                <a:effectLst/>
                <a:latin typeface="+mn-lt"/>
                <a:ea typeface="+mn-ea"/>
                <a:cs typeface="+mn-cs"/>
              </a:rPr>
              <a:t>对于每个节点，遍历所有特征对于每个特征，根据特征值分类样例进行线性扫描，根据当前特征的基本信息增益，确定最优分割选取所有特征分割结果中最好的一个</a:t>
            </a:r>
            <a:endParaRPr lang="zh-CN" altLang="en-US" dirty="0"/>
          </a:p>
        </p:txBody>
      </p:sp>
      <p:sp>
        <p:nvSpPr>
          <p:cNvPr id="4" name="灯片编号占位符 3"/>
          <p:cNvSpPr>
            <a:spLocks noGrp="1"/>
          </p:cNvSpPr>
          <p:nvPr>
            <p:ph type="sldNum" sz="quarter" idx="10"/>
          </p:nvPr>
        </p:nvSpPr>
        <p:spPr/>
        <p:txBody>
          <a:bodyPr/>
          <a:lstStyle/>
          <a:p>
            <a:fld id="{E97B28EF-53CA-4598-A9D9-5753DAF42EA6}" type="slidenum">
              <a:rPr lang="zh-CN" altLang="en-US" smtClean="0"/>
              <a:t>48</a:t>
            </a:fld>
            <a:endParaRPr lang="zh-CN" altLang="en-US"/>
          </a:p>
        </p:txBody>
      </p:sp>
    </p:spTree>
    <p:extLst>
      <p:ext uri="{BB962C8B-B14F-4D97-AF65-F5344CB8AC3E}">
        <p14:creationId xmlns:p14="http://schemas.microsoft.com/office/powerpoint/2010/main" val="2909092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预分类：</a:t>
            </a:r>
            <a:r>
              <a:rPr lang="zh-CN" altLang="en-US" sz="1200" b="0" i="0" kern="1200" dirty="0" smtClean="0">
                <a:solidFill>
                  <a:schemeClr val="tx1"/>
                </a:solidFill>
                <a:effectLst/>
                <a:latin typeface="+mn-lt"/>
                <a:ea typeface="+mn-ea"/>
                <a:cs typeface="+mn-cs"/>
              </a:rPr>
              <a:t>对于每个节点，遍历所有特征对于每个特征，根据特征值分类样例进行线性扫描，根据当前特征的基本信息增益，确定最优分割选取所有特征分割结果中最好的一个</a:t>
            </a:r>
            <a:endParaRPr lang="zh-CN" altLang="en-US" dirty="0"/>
          </a:p>
        </p:txBody>
      </p:sp>
      <p:sp>
        <p:nvSpPr>
          <p:cNvPr id="4" name="灯片编号占位符 3"/>
          <p:cNvSpPr>
            <a:spLocks noGrp="1"/>
          </p:cNvSpPr>
          <p:nvPr>
            <p:ph type="sldNum" sz="quarter" idx="10"/>
          </p:nvPr>
        </p:nvSpPr>
        <p:spPr/>
        <p:txBody>
          <a:bodyPr/>
          <a:lstStyle/>
          <a:p>
            <a:fld id="{E97B28EF-53CA-4598-A9D9-5753DAF42EA6}" type="slidenum">
              <a:rPr lang="zh-CN" altLang="en-US" smtClean="0"/>
              <a:t>49</a:t>
            </a:fld>
            <a:endParaRPr lang="zh-CN" altLang="en-US"/>
          </a:p>
        </p:txBody>
      </p:sp>
    </p:spTree>
    <p:extLst>
      <p:ext uri="{BB962C8B-B14F-4D97-AF65-F5344CB8AC3E}">
        <p14:creationId xmlns:p14="http://schemas.microsoft.com/office/powerpoint/2010/main" val="4654853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7B28EF-53CA-4598-A9D9-5753DAF42EA6}" type="slidenum">
              <a:rPr lang="zh-CN" altLang="en-US" smtClean="0"/>
              <a:t>50</a:t>
            </a:fld>
            <a:endParaRPr lang="zh-CN" altLang="en-US"/>
          </a:p>
        </p:txBody>
      </p:sp>
    </p:spTree>
    <p:extLst>
      <p:ext uri="{BB962C8B-B14F-4D97-AF65-F5344CB8AC3E}">
        <p14:creationId xmlns:p14="http://schemas.microsoft.com/office/powerpoint/2010/main" val="25888545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E97B28EF-53CA-4598-A9D9-5753DAF42EA6}" type="slidenum">
              <a:rPr lang="zh-CN" altLang="en-US" smtClean="0"/>
              <a:t>51</a:t>
            </a:fld>
            <a:endParaRPr lang="zh-CN" altLang="en-US"/>
          </a:p>
        </p:txBody>
      </p:sp>
    </p:spTree>
    <p:extLst>
      <p:ext uri="{BB962C8B-B14F-4D97-AF65-F5344CB8AC3E}">
        <p14:creationId xmlns:p14="http://schemas.microsoft.com/office/powerpoint/2010/main" val="2269277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它的结构包括输入层、 隐含层、 输出层， 其连接权值可以进行学习修正；每一个隐含层节点都有一个与之对应的反馈连接结点；反馈连接结点用来记忆前一时刻的输出值，其连接权值是固定的。</a:t>
            </a: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反馈连接层的作用是记忆将上一个时刻的隐层状态连同当前时刻的网络输入一起作为隐层的输入, 相当于状态递归。隐含层的传递函数为某种非线性函数, 一般为 Sigmoid函数, 输出层为线性函数, 反馈连接层也为线性函数。</a:t>
            </a:r>
          </a:p>
        </p:txBody>
      </p:sp>
      <p:sp>
        <p:nvSpPr>
          <p:cNvPr id="4" name="灯片编号占位符 3"/>
          <p:cNvSpPr>
            <a:spLocks noGrp="1"/>
          </p:cNvSpPr>
          <p:nvPr>
            <p:ph type="sldNum" sz="quarter" idx="5"/>
          </p:nvPr>
        </p:nvSpPr>
        <p:spPr/>
        <p:txBody>
          <a:bodyPr/>
          <a:lstStyle/>
          <a:p>
            <a:fld id="{E97B28EF-53CA-4598-A9D9-5753DAF42EA6}" type="slidenum">
              <a:rPr lang="zh-CN" altLang="en-US" smtClean="0"/>
              <a:t>52</a:t>
            </a:fld>
            <a:endParaRPr lang="zh-CN" altLang="en-US"/>
          </a:p>
        </p:txBody>
      </p:sp>
    </p:spTree>
    <p:extLst>
      <p:ext uri="{BB962C8B-B14F-4D97-AF65-F5344CB8AC3E}">
        <p14:creationId xmlns:p14="http://schemas.microsoft.com/office/powerpoint/2010/main" val="25976275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5"/>
          </p:nvPr>
        </p:nvSpPr>
        <p:spPr/>
        <p:txBody>
          <a:bodyPr/>
          <a:lstStyle/>
          <a:p>
            <a:fld id="{E97B28EF-53CA-4598-A9D9-5753DAF42EA6}" type="slidenum">
              <a:rPr lang="zh-CN" altLang="en-US" smtClean="0"/>
              <a:t>53</a:t>
            </a:fld>
            <a:endParaRPr lang="zh-CN" altLang="en-US"/>
          </a:p>
        </p:txBody>
      </p:sp>
    </p:spTree>
    <p:extLst>
      <p:ext uri="{BB962C8B-B14F-4D97-AF65-F5344CB8AC3E}">
        <p14:creationId xmlns:p14="http://schemas.microsoft.com/office/powerpoint/2010/main" val="3060763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E97B28EF-53CA-4598-A9D9-5753DAF42EA6}" type="slidenum">
              <a:rPr lang="zh-CN" altLang="en-US" smtClean="0"/>
              <a:t>54</a:t>
            </a:fld>
            <a:endParaRPr lang="zh-CN" altLang="en-US"/>
          </a:p>
        </p:txBody>
      </p:sp>
    </p:spTree>
    <p:extLst>
      <p:ext uri="{BB962C8B-B14F-4D97-AF65-F5344CB8AC3E}">
        <p14:creationId xmlns:p14="http://schemas.microsoft.com/office/powerpoint/2010/main" val="2552087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E97B28EF-53CA-4598-A9D9-5753DAF42EA6}" type="slidenum">
              <a:rPr lang="zh-CN" altLang="en-US" smtClean="0"/>
              <a:t>55</a:t>
            </a:fld>
            <a:endParaRPr lang="zh-CN" altLang="en-US"/>
          </a:p>
        </p:txBody>
      </p:sp>
    </p:spTree>
    <p:extLst>
      <p:ext uri="{BB962C8B-B14F-4D97-AF65-F5344CB8AC3E}">
        <p14:creationId xmlns:p14="http://schemas.microsoft.com/office/powerpoint/2010/main" val="21692506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E97B28EF-53CA-4598-A9D9-5753DAF42EA6}" type="slidenum">
              <a:rPr lang="zh-CN" altLang="en-US" smtClean="0"/>
              <a:t>56</a:t>
            </a:fld>
            <a:endParaRPr lang="zh-CN" altLang="en-US"/>
          </a:p>
        </p:txBody>
      </p:sp>
    </p:spTree>
    <p:extLst>
      <p:ext uri="{BB962C8B-B14F-4D97-AF65-F5344CB8AC3E}">
        <p14:creationId xmlns:p14="http://schemas.microsoft.com/office/powerpoint/2010/main" val="1616382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7B28EF-53CA-4598-A9D9-5753DAF42E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737327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p:txBody>
      </p:sp>
      <p:sp>
        <p:nvSpPr>
          <p:cNvPr id="4" name="灯片编号占位符 3"/>
          <p:cNvSpPr>
            <a:spLocks noGrp="1"/>
          </p:cNvSpPr>
          <p:nvPr>
            <p:ph type="sldNum" sz="quarter" idx="10"/>
          </p:nvPr>
        </p:nvSpPr>
        <p:spPr/>
        <p:txBody>
          <a:bodyPr/>
          <a:lstStyle/>
          <a:p>
            <a:fld id="{E97B28EF-53CA-4598-A9D9-5753DAF42EA6}" type="slidenum">
              <a:rPr lang="zh-CN" altLang="en-US" smtClean="0"/>
              <a:t>57</a:t>
            </a:fld>
            <a:endParaRPr lang="zh-CN" altLang="en-US"/>
          </a:p>
        </p:txBody>
      </p:sp>
    </p:spTree>
    <p:extLst>
      <p:ext uri="{BB962C8B-B14F-4D97-AF65-F5344CB8AC3E}">
        <p14:creationId xmlns:p14="http://schemas.microsoft.com/office/powerpoint/2010/main" val="22249605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7B28EF-53CA-4598-A9D9-5753DAF42EA6}" type="slidenum">
              <a:rPr lang="zh-CN" altLang="en-US" smtClean="0"/>
              <a:t>59</a:t>
            </a:fld>
            <a:endParaRPr lang="zh-CN" altLang="en-US"/>
          </a:p>
        </p:txBody>
      </p:sp>
    </p:spTree>
    <p:extLst>
      <p:ext uri="{BB962C8B-B14F-4D97-AF65-F5344CB8AC3E}">
        <p14:creationId xmlns:p14="http://schemas.microsoft.com/office/powerpoint/2010/main" val="6301244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假设，最近一天的水库入水量对接下来一天水库入水量的预测带来最多的有效信息， 当我们利用更多天数入库水量信息的时候，既会带来一些额外的有效信息，但同时又会带来更多信息干扰。所以在此，我们的策略是，对利用越少天数得到的预测结果赋予较大的权重，最后将这些结果加权求和得到最终的结果。</a:t>
            </a:r>
            <a:endParaRPr lang="zh-CN" altLang="en-US" dirty="0"/>
          </a:p>
        </p:txBody>
      </p:sp>
      <p:sp>
        <p:nvSpPr>
          <p:cNvPr id="4" name="灯片编号占位符 3"/>
          <p:cNvSpPr>
            <a:spLocks noGrp="1"/>
          </p:cNvSpPr>
          <p:nvPr>
            <p:ph type="sldNum" sz="quarter" idx="10"/>
          </p:nvPr>
        </p:nvSpPr>
        <p:spPr/>
        <p:txBody>
          <a:bodyPr/>
          <a:lstStyle/>
          <a:p>
            <a:fld id="{E97B28EF-53CA-4598-A9D9-5753DAF42EA6}" type="slidenum">
              <a:rPr lang="zh-CN" altLang="en-US" smtClean="0"/>
              <a:t>60</a:t>
            </a:fld>
            <a:endParaRPr lang="zh-CN" altLang="en-US"/>
          </a:p>
        </p:txBody>
      </p:sp>
    </p:spTree>
    <p:extLst>
      <p:ext uri="{BB962C8B-B14F-4D97-AF65-F5344CB8AC3E}">
        <p14:creationId xmlns:p14="http://schemas.microsoft.com/office/powerpoint/2010/main" val="3804182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假设，最近一天的水库入水量对接下来一天水库入水量的预测带来最多的有效信息， 当我们利用更多天数入库水量信息的时候，既会带来一些额外的有效信息，但同时又会带来更多信息干扰。所以在此，我们的策略是，对利用越少天数得到的预测结果赋予较大的权重，最后将这些结果加权求和得到最终的结果。</a:t>
            </a:r>
            <a:endParaRPr lang="zh-CN" altLang="en-US" dirty="0"/>
          </a:p>
        </p:txBody>
      </p:sp>
      <p:sp>
        <p:nvSpPr>
          <p:cNvPr id="4" name="灯片编号占位符 3"/>
          <p:cNvSpPr>
            <a:spLocks noGrp="1"/>
          </p:cNvSpPr>
          <p:nvPr>
            <p:ph type="sldNum" sz="quarter" idx="10"/>
          </p:nvPr>
        </p:nvSpPr>
        <p:spPr/>
        <p:txBody>
          <a:bodyPr/>
          <a:lstStyle/>
          <a:p>
            <a:fld id="{E97B28EF-53CA-4598-A9D9-5753DAF42EA6}" type="slidenum">
              <a:rPr lang="zh-CN" altLang="en-US" smtClean="0"/>
              <a:t>61</a:t>
            </a:fld>
            <a:endParaRPr lang="zh-CN" altLang="en-US"/>
          </a:p>
        </p:txBody>
      </p:sp>
    </p:spTree>
    <p:extLst>
      <p:ext uri="{BB962C8B-B14F-4D97-AF65-F5344CB8AC3E}">
        <p14:creationId xmlns:p14="http://schemas.microsoft.com/office/powerpoint/2010/main" val="3284744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7B28EF-53CA-4598-A9D9-5753DAF42EA6}" type="slidenum">
              <a:rPr lang="zh-CN" altLang="en-US" smtClean="0"/>
              <a:t>63</a:t>
            </a:fld>
            <a:endParaRPr lang="zh-CN" altLang="en-US"/>
          </a:p>
        </p:txBody>
      </p:sp>
    </p:spTree>
    <p:extLst>
      <p:ext uri="{BB962C8B-B14F-4D97-AF65-F5344CB8AC3E}">
        <p14:creationId xmlns:p14="http://schemas.microsoft.com/office/powerpoint/2010/main" val="2990050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97B28EF-53CA-4598-A9D9-5753DAF42EA6}"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84755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smtClean="0"/>
              <a:t>接下来我将详细的展示此项目特征工程的分析过程。</a:t>
            </a:r>
            <a:endParaRPr lang="en-US" altLang="zh-CN" baseline="0" dirty="0" smtClean="0"/>
          </a:p>
          <a:p>
            <a:r>
              <a:rPr lang="zh-CN" altLang="en-US" dirty="0" smtClean="0"/>
              <a:t>方法层面上，我们首先使用传统的统计学习方法</a:t>
            </a:r>
            <a:r>
              <a:rPr lang="en-US" altLang="zh-CN" dirty="0" smtClean="0"/>
              <a:t>--ARIMA</a:t>
            </a:r>
            <a:r>
              <a:rPr lang="zh-CN" altLang="en-US" dirty="0" smtClean="0"/>
              <a:t>方法进行单变量的建模预测，然后利用监督学习方法（贝叶斯方法，基于树的提升方法以及</a:t>
            </a:r>
            <a:r>
              <a:rPr lang="en-US" altLang="zh-CN" dirty="0" smtClean="0"/>
              <a:t>Elman</a:t>
            </a:r>
            <a:r>
              <a:rPr lang="zh-CN" altLang="en-US" dirty="0" smtClean="0"/>
              <a:t>神经网络）进行多变量的建模预测。</a:t>
            </a:r>
            <a:endParaRPr lang="zh-CN" altLang="en-US" dirty="0"/>
          </a:p>
        </p:txBody>
      </p:sp>
      <p:sp>
        <p:nvSpPr>
          <p:cNvPr id="4" name="灯片编号占位符 3"/>
          <p:cNvSpPr>
            <a:spLocks noGrp="1"/>
          </p:cNvSpPr>
          <p:nvPr>
            <p:ph type="sldNum" sz="quarter" idx="10"/>
          </p:nvPr>
        </p:nvSpPr>
        <p:spPr/>
        <p:txBody>
          <a:bodyPr/>
          <a:lstStyle/>
          <a:p>
            <a:fld id="{E97B28EF-53CA-4598-A9D9-5753DAF42EA6}" type="slidenum">
              <a:rPr lang="zh-CN" altLang="en-US" smtClean="0"/>
              <a:t>7</a:t>
            </a:fld>
            <a:endParaRPr lang="zh-CN" altLang="en-US"/>
          </a:p>
        </p:txBody>
      </p:sp>
    </p:spTree>
    <p:extLst>
      <p:ext uri="{BB962C8B-B14F-4D97-AF65-F5344CB8AC3E}">
        <p14:creationId xmlns:p14="http://schemas.microsoft.com/office/powerpoint/2010/main" val="2304529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7B28EF-53CA-4598-A9D9-5753DAF42EA6}" type="slidenum">
              <a:rPr lang="zh-CN" altLang="en-US" smtClean="0"/>
              <a:t>8</a:t>
            </a:fld>
            <a:endParaRPr lang="zh-CN" altLang="en-US"/>
          </a:p>
        </p:txBody>
      </p:sp>
    </p:spTree>
    <p:extLst>
      <p:ext uri="{BB962C8B-B14F-4D97-AF65-F5344CB8AC3E}">
        <p14:creationId xmlns:p14="http://schemas.microsoft.com/office/powerpoint/2010/main" val="2879196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7B28EF-53CA-4598-A9D9-5753DAF42EA6}" type="slidenum">
              <a:rPr lang="zh-CN" altLang="en-US" smtClean="0"/>
              <a:t>9</a:t>
            </a:fld>
            <a:endParaRPr lang="zh-CN" altLang="en-US"/>
          </a:p>
        </p:txBody>
      </p:sp>
    </p:spTree>
    <p:extLst>
      <p:ext uri="{BB962C8B-B14F-4D97-AF65-F5344CB8AC3E}">
        <p14:creationId xmlns:p14="http://schemas.microsoft.com/office/powerpoint/2010/main" val="3394865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7B28EF-53CA-4598-A9D9-5753DAF42EA6}" type="slidenum">
              <a:rPr lang="zh-CN" altLang="en-US" smtClean="0"/>
              <a:t>10</a:t>
            </a:fld>
            <a:endParaRPr lang="zh-CN" altLang="en-US"/>
          </a:p>
        </p:txBody>
      </p:sp>
    </p:spTree>
    <p:extLst>
      <p:ext uri="{BB962C8B-B14F-4D97-AF65-F5344CB8AC3E}">
        <p14:creationId xmlns:p14="http://schemas.microsoft.com/office/powerpoint/2010/main" val="3591018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图片 1" descr="ppt.ti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34" y="0"/>
            <a:ext cx="1218353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66712" y="1766883"/>
            <a:ext cx="10363200" cy="1470025"/>
          </a:xfrm>
          <a:prstGeom prst="rect">
            <a:avLst/>
          </a:prstGeom>
        </p:spPr>
        <p:txBody>
          <a:bodyPr/>
          <a:lstStyle>
            <a:lvl1pPr algn="l">
              <a:defRPr b="1">
                <a:solidFill>
                  <a:schemeClr val="bg1"/>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666712" y="2552700"/>
            <a:ext cx="8534400" cy="1752600"/>
          </a:xfrm>
          <a:prstGeom prst="rect">
            <a:avLst/>
          </a:prstGeom>
        </p:spPr>
        <p:txBody>
          <a:bodyPr/>
          <a:lstStyle>
            <a:lvl1pPr marL="0" indent="0" algn="l">
              <a:buNone/>
              <a:defRPr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Tree>
    <p:extLst>
      <p:ext uri="{BB962C8B-B14F-4D97-AF65-F5344CB8AC3E}">
        <p14:creationId xmlns:p14="http://schemas.microsoft.com/office/powerpoint/2010/main" val="619551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0" y="6284914"/>
            <a:ext cx="12192000" cy="1587"/>
          </a:xfrm>
          <a:prstGeom prst="line">
            <a:avLst/>
          </a:prstGeom>
        </p:spPr>
        <p:style>
          <a:lnRef idx="3">
            <a:schemeClr val="accent1"/>
          </a:lnRef>
          <a:fillRef idx="0">
            <a:schemeClr val="accent1"/>
          </a:fillRef>
          <a:effectRef idx="2">
            <a:schemeClr val="accent1"/>
          </a:effectRef>
          <a:fontRef idx="minor">
            <a:schemeClr val="tx1"/>
          </a:fontRef>
        </p:style>
      </p:cxnSp>
      <p:pic>
        <p:nvPicPr>
          <p:cNvPr id="4" name="图片 3" descr="ppt2.tif"/>
          <p:cNvPicPr>
            <a:picLocks noChangeAspect="1"/>
          </p:cNvPicPr>
          <p:nvPr userDrawn="1"/>
        </p:nvPicPr>
        <p:blipFill>
          <a:blip r:embed="rId2"/>
          <a:stretch>
            <a:fillRect/>
          </a:stretch>
        </p:blipFill>
        <p:spPr>
          <a:xfrm>
            <a:off x="0" y="0"/>
            <a:ext cx="12192000" cy="1257300"/>
          </a:xfrm>
          <a:prstGeom prst="rect">
            <a:avLst/>
          </a:prstGeom>
          <a:ln>
            <a:noFill/>
          </a:ln>
          <a:effectLst>
            <a:outerShdw blurRad="190500" algn="tl" rotWithShape="0">
              <a:srgbClr val="000000">
                <a:alpha val="70000"/>
              </a:srgbClr>
            </a:outerShdw>
          </a:effectLst>
        </p:spPr>
      </p:pic>
      <p:sp>
        <p:nvSpPr>
          <p:cNvPr id="18" name="内容占位符 2"/>
          <p:cNvSpPr>
            <a:spLocks noGrp="1"/>
          </p:cNvSpPr>
          <p:nvPr>
            <p:ph idx="13"/>
          </p:nvPr>
        </p:nvSpPr>
        <p:spPr>
          <a:xfrm>
            <a:off x="476211" y="1543062"/>
            <a:ext cx="10752667" cy="3600450"/>
          </a:xfrm>
          <a:prstGeom prst="rect">
            <a:avLst/>
          </a:prstGeom>
        </p:spPr>
        <p:txBody>
          <a:bodyPr/>
          <a:lstStyle>
            <a:lvl1pPr>
              <a:defRPr b="1">
                <a:solidFill>
                  <a:srgbClr val="00478B"/>
                </a:solidFill>
                <a:latin typeface="微软雅黑" pitchFamily="34" charset="-122"/>
                <a:ea typeface="微软雅黑" pitchFamily="34" charset="-122"/>
              </a:defRPr>
            </a:lvl1pPr>
            <a:lvl2pPr>
              <a:defRPr b="1">
                <a:solidFill>
                  <a:schemeClr val="tx1"/>
                </a:solidFill>
                <a:latin typeface="微软雅黑" pitchFamily="34" charset="-122"/>
                <a:ea typeface="微软雅黑" pitchFamily="34" charset="-122"/>
              </a:defRPr>
            </a:lvl2pPr>
            <a:lvl3pPr>
              <a:defRPr b="1">
                <a:solidFill>
                  <a:schemeClr val="tx1"/>
                </a:solidFill>
                <a:latin typeface="微软雅黑" pitchFamily="34" charset="-122"/>
                <a:ea typeface="微软雅黑" pitchFamily="34" charset="-122"/>
              </a:defRPr>
            </a:lvl3pPr>
            <a:lvl4pPr>
              <a:defRPr b="1">
                <a:solidFill>
                  <a:schemeClr val="tx1"/>
                </a:solidFill>
                <a:latin typeface="微软雅黑" pitchFamily="34" charset="-122"/>
                <a:ea typeface="微软雅黑" pitchFamily="34" charset="-122"/>
              </a:defRPr>
            </a:lvl4pPr>
            <a:lvl5pPr>
              <a:defRPr b="1">
                <a:solidFill>
                  <a:schemeClr val="tx1"/>
                </a:solidFill>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5"/>
          <p:cNvSpPr>
            <a:spLocks noGrp="1"/>
          </p:cNvSpPr>
          <p:nvPr>
            <p:ph type="sldNum" sz="quarter" idx="14"/>
          </p:nvPr>
        </p:nvSpPr>
        <p:spPr>
          <a:xfrm>
            <a:off x="8737600" y="6423026"/>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a:latin typeface="Times New Roman" panose="02020603050405020304" pitchFamily="18" charset="0"/>
                <a:cs typeface="Times New Roman" panose="02020603050405020304" pitchFamily="18" charset="0"/>
              </a:defRPr>
            </a:lvl1pPr>
          </a:lstStyle>
          <a:p>
            <a:pPr fontAlgn="base">
              <a:spcBef>
                <a:spcPct val="0"/>
              </a:spcBef>
              <a:spcAft>
                <a:spcPct val="0"/>
              </a:spcAft>
              <a:defRPr/>
            </a:pPr>
            <a:fld id="{3FA9E2D9-2A08-40C5-9767-B33117D4AECD}" type="slidenum">
              <a:rPr lang="zh-CN" altLang="en-US">
                <a:solidFill>
                  <a:prstClr val="black"/>
                </a:solidFill>
              </a:rPr>
              <a:pPr fontAlgn="base">
                <a:spcBef>
                  <a:spcPct val="0"/>
                </a:spcBef>
                <a:spcAft>
                  <a:spcPct val="0"/>
                </a:spcAft>
                <a:defRPr/>
              </a:pPr>
              <a:t>‹#›</a:t>
            </a:fld>
            <a:endParaRPr lang="zh-CN" altLang="en-US">
              <a:solidFill>
                <a:prstClr val="black"/>
              </a:solidFill>
            </a:endParaRPr>
          </a:p>
        </p:txBody>
      </p:sp>
      <p:sp>
        <p:nvSpPr>
          <p:cNvPr id="6" name="Rectangle 4"/>
          <p:cNvSpPr>
            <a:spLocks noGrp="1" noChangeArrowheads="1"/>
          </p:cNvSpPr>
          <p:nvPr>
            <p:ph type="dt" sz="half" idx="15"/>
          </p:nvPr>
        </p:nvSpPr>
        <p:spPr>
          <a:xfrm>
            <a:off x="609600" y="6381750"/>
            <a:ext cx="2844800" cy="476250"/>
          </a:xfrm>
          <a:prstGeom prst="rect">
            <a:avLst/>
          </a:prstGeom>
        </p:spPr>
        <p:txBody>
          <a:bodyPr/>
          <a:lstStyle>
            <a:lvl1pPr eaLnBrk="1" fontAlgn="auto" hangingPunct="1">
              <a:spcBef>
                <a:spcPts val="0"/>
              </a:spcBef>
              <a:spcAft>
                <a:spcPts val="0"/>
              </a:spcAft>
              <a:defRPr b="1">
                <a:solidFill>
                  <a:srgbClr val="00478B"/>
                </a:solidFill>
                <a:latin typeface="微软雅黑" pitchFamily="34" charset="-122"/>
                <a:ea typeface="微软雅黑" pitchFamily="34" charset="-122"/>
              </a:defRPr>
            </a:lvl1pPr>
          </a:lstStyle>
          <a:p>
            <a:pPr>
              <a:defRPr/>
            </a:pPr>
            <a:endParaRPr lang="en-US" altLang="zh-CN"/>
          </a:p>
        </p:txBody>
      </p:sp>
      <p:sp>
        <p:nvSpPr>
          <p:cNvPr id="7" name="Rectangle 5"/>
          <p:cNvSpPr>
            <a:spLocks noGrp="1" noChangeArrowheads="1"/>
          </p:cNvSpPr>
          <p:nvPr>
            <p:ph type="ftr" sz="quarter" idx="16"/>
          </p:nvPr>
        </p:nvSpPr>
        <p:spPr>
          <a:xfrm>
            <a:off x="4165600" y="6381750"/>
            <a:ext cx="3860800" cy="476250"/>
          </a:xfrm>
          <a:prstGeom prst="rect">
            <a:avLst/>
          </a:prstGeom>
        </p:spPr>
        <p:txBody>
          <a:bodyPr/>
          <a:lstStyle>
            <a:lvl1pPr eaLnBrk="1" fontAlgn="auto" hangingPunct="1">
              <a:spcBef>
                <a:spcPts val="0"/>
              </a:spcBef>
              <a:spcAft>
                <a:spcPts val="0"/>
              </a:spcAft>
              <a:defRPr b="1">
                <a:solidFill>
                  <a:srgbClr val="00478B"/>
                </a:solidFill>
                <a:latin typeface="微软雅黑" pitchFamily="34" charset="-122"/>
                <a:ea typeface="微软雅黑" pitchFamily="34" charset="-122"/>
              </a:defRPr>
            </a:lvl1pPr>
          </a:lstStyle>
          <a:p>
            <a:pPr>
              <a:defRPr/>
            </a:pPr>
            <a:endParaRPr lang="en-US" altLang="zh-CN"/>
          </a:p>
        </p:txBody>
      </p:sp>
    </p:spTree>
    <p:extLst>
      <p:ext uri="{BB962C8B-B14F-4D97-AF65-F5344CB8AC3E}">
        <p14:creationId xmlns:p14="http://schemas.microsoft.com/office/powerpoint/2010/main" val="12625946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20408"/>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hyperlink" Target="https://www.kaggle.com/c/web-traffic-time-series-forecasting/discussion/43795#latest-567361" TargetMode="External"/><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hyperlink" Target="https://arxiv.org/abs/1703.0701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5329709" y="2901032"/>
            <a:ext cx="5023874" cy="648698"/>
          </a:xfrm>
        </p:spPr>
        <p:txBody>
          <a:bodyPr/>
          <a:lstStyle/>
          <a:p>
            <a:r>
              <a:rPr lang="en-US" altLang="zh-CN" dirty="0" smtClean="0"/>
              <a:t>SDA final project,  Group 3</a:t>
            </a:r>
            <a:endParaRPr lang="zh-CN" altLang="en-US" dirty="0"/>
          </a:p>
        </p:txBody>
      </p:sp>
      <p:sp>
        <p:nvSpPr>
          <p:cNvPr id="3" name="标题 2"/>
          <p:cNvSpPr>
            <a:spLocks noGrp="1"/>
          </p:cNvSpPr>
          <p:nvPr>
            <p:ph type="ctrTitle"/>
          </p:nvPr>
        </p:nvSpPr>
        <p:spPr>
          <a:xfrm>
            <a:off x="414050" y="1635544"/>
            <a:ext cx="10363200" cy="1470025"/>
          </a:xfrm>
        </p:spPr>
        <p:txBody>
          <a:bodyPr/>
          <a:lstStyle/>
          <a:p>
            <a:r>
              <a:rPr lang="zh-CN" altLang="en-US" dirty="0" smtClean="0"/>
              <a:t>基于监督学习的多变量水力发电站水库短期来水预测  </a:t>
            </a:r>
            <a:r>
              <a:rPr lang="en-US" altLang="zh-CN" dirty="0"/>
              <a:t/>
            </a:r>
            <a:br>
              <a:rPr lang="en-US" altLang="zh-CN" dirty="0"/>
            </a:br>
            <a:endParaRPr lang="zh-CN" altLang="en-US" dirty="0"/>
          </a:p>
        </p:txBody>
      </p:sp>
    </p:spTree>
    <p:extLst>
      <p:ext uri="{BB962C8B-B14F-4D97-AF65-F5344CB8AC3E}">
        <p14:creationId xmlns:p14="http://schemas.microsoft.com/office/powerpoint/2010/main" val="40793814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2"/>
            <a:ext cx="10752667" cy="620275"/>
          </a:xfrm>
        </p:spPr>
        <p:txBody>
          <a:bodyPr/>
          <a:lstStyle/>
          <a:p>
            <a:pPr marL="0" indent="0">
              <a:buNone/>
            </a:pPr>
            <a:r>
              <a:rPr lang="en-US" altLang="zh-CN" dirty="0" smtClean="0"/>
              <a:t>2.4 </a:t>
            </a:r>
            <a:r>
              <a:rPr lang="zh-CN" altLang="en-US" dirty="0" smtClean="0"/>
              <a:t>特征构建</a:t>
            </a:r>
            <a:endParaRPr lang="zh-CN" altLang="en-US" dirty="0"/>
          </a:p>
        </p:txBody>
      </p:sp>
      <p:sp>
        <p:nvSpPr>
          <p:cNvPr id="3" name="矩形 2"/>
          <p:cNvSpPr/>
          <p:nvPr/>
        </p:nvSpPr>
        <p:spPr>
          <a:xfrm>
            <a:off x="593557" y="2163337"/>
            <a:ext cx="8586537" cy="2160591"/>
          </a:xfrm>
          <a:prstGeom prst="rect">
            <a:avLst/>
          </a:prstGeom>
        </p:spPr>
        <p:txBody>
          <a:bodyPr wrap="square">
            <a:spAutoFit/>
          </a:bodyPr>
          <a:lstStyle/>
          <a:p>
            <a:pPr marL="342900" indent="-342900" eaLnBrk="0" fontAlgn="base" hangingPunct="0">
              <a:spcBef>
                <a:spcPct val="20000"/>
              </a:spcBef>
              <a:spcAft>
                <a:spcPct val="0"/>
              </a:spcAft>
              <a:buFont typeface="Wingdings" panose="05000000000000000000" pitchFamily="2" charset="2"/>
              <a:buChar char="l"/>
            </a:pPr>
            <a:r>
              <a:rPr lang="zh-CN" altLang="en-US" sz="2400" dirty="0" smtClean="0">
                <a:latin typeface="微软雅黑" pitchFamily="34" charset="-122"/>
                <a:ea typeface="微软雅黑" pitchFamily="34" charset="-122"/>
              </a:rPr>
              <a:t>最近</a:t>
            </a:r>
            <a:r>
              <a:rPr lang="en-US" altLang="zh-CN" sz="2400" dirty="0">
                <a:latin typeface="微软雅黑" pitchFamily="34" charset="-122"/>
                <a:ea typeface="微软雅黑" pitchFamily="34" charset="-122"/>
              </a:rPr>
              <a:t>24</a:t>
            </a:r>
            <a:r>
              <a:rPr lang="zh-CN" altLang="en-US" sz="2400" dirty="0">
                <a:latin typeface="微软雅黑" pitchFamily="34" charset="-122"/>
                <a:ea typeface="微软雅黑" pitchFamily="34" charset="-122"/>
              </a:rPr>
              <a:t>小时的水量平均值特征 </a:t>
            </a:r>
          </a:p>
          <a:p>
            <a:pPr marL="342900" indent="-342900" eaLnBrk="0" fontAlgn="base" hangingPunct="0">
              <a:spcBef>
                <a:spcPct val="20000"/>
              </a:spcBef>
              <a:spcAft>
                <a:spcPct val="0"/>
              </a:spcAft>
              <a:buFont typeface="Wingdings" panose="05000000000000000000" pitchFamily="2" charset="2"/>
              <a:buChar char="l"/>
            </a:pPr>
            <a:r>
              <a:rPr lang="zh-CN" altLang="en-US" sz="2400" dirty="0" smtClean="0">
                <a:latin typeface="微软雅黑" pitchFamily="34" charset="-122"/>
                <a:ea typeface="微软雅黑" pitchFamily="34" charset="-122"/>
              </a:rPr>
              <a:t>最近</a:t>
            </a:r>
            <a:r>
              <a:rPr lang="en-US" altLang="zh-CN" sz="2400" dirty="0">
                <a:latin typeface="微软雅黑" pitchFamily="34" charset="-122"/>
                <a:ea typeface="微软雅黑" pitchFamily="34" charset="-122"/>
              </a:rPr>
              <a:t>24</a:t>
            </a:r>
            <a:r>
              <a:rPr lang="zh-CN" altLang="en-US" sz="2400" dirty="0">
                <a:latin typeface="微软雅黑" pitchFamily="34" charset="-122"/>
                <a:ea typeface="微软雅黑" pitchFamily="34" charset="-122"/>
              </a:rPr>
              <a:t>小时的降雨量总和特征，以及降雨强度类别特征 </a:t>
            </a:r>
          </a:p>
          <a:p>
            <a:pPr marL="342900" indent="-342900" eaLnBrk="0" fontAlgn="base" hangingPunct="0">
              <a:spcBef>
                <a:spcPct val="20000"/>
              </a:spcBef>
              <a:spcAft>
                <a:spcPct val="0"/>
              </a:spcAft>
              <a:buFont typeface="Wingdings" panose="05000000000000000000" pitchFamily="2" charset="2"/>
              <a:buChar char="l"/>
            </a:pPr>
            <a:r>
              <a:rPr lang="zh-CN" altLang="en-US" sz="2400" dirty="0" smtClean="0">
                <a:latin typeface="微软雅黑" pitchFamily="34" charset="-122"/>
                <a:ea typeface="微软雅黑" pitchFamily="34" charset="-122"/>
              </a:rPr>
              <a:t>下游</a:t>
            </a:r>
            <a:r>
              <a:rPr lang="zh-CN" altLang="en-US" sz="2400" dirty="0">
                <a:latin typeface="微软雅黑" pitchFamily="34" charset="-122"/>
                <a:ea typeface="微软雅黑" pitchFamily="34" charset="-122"/>
              </a:rPr>
              <a:t>水库最近</a:t>
            </a:r>
            <a:r>
              <a:rPr lang="en-US" altLang="zh-CN" sz="2400" dirty="0">
                <a:latin typeface="微软雅黑" pitchFamily="34" charset="-122"/>
                <a:ea typeface="微软雅黑" pitchFamily="34" charset="-122"/>
              </a:rPr>
              <a:t>period</a:t>
            </a:r>
            <a:r>
              <a:rPr lang="zh-CN" altLang="en-US" sz="2400" dirty="0">
                <a:latin typeface="微软雅黑" pitchFamily="34" charset="-122"/>
                <a:ea typeface="微软雅黑" pitchFamily="34" charset="-122"/>
              </a:rPr>
              <a:t>个进水量值 </a:t>
            </a:r>
          </a:p>
          <a:p>
            <a:pPr marL="342900" indent="-342900" eaLnBrk="0" fontAlgn="base" hangingPunct="0">
              <a:spcBef>
                <a:spcPct val="20000"/>
              </a:spcBef>
              <a:spcAft>
                <a:spcPct val="0"/>
              </a:spcAft>
              <a:buFont typeface="Wingdings" panose="05000000000000000000" pitchFamily="2" charset="2"/>
              <a:buChar char="l"/>
            </a:pPr>
            <a:r>
              <a:rPr lang="zh-CN" altLang="en-US" sz="2400" dirty="0" smtClean="0">
                <a:latin typeface="微软雅黑" pitchFamily="34" charset="-122"/>
                <a:ea typeface="微软雅黑" pitchFamily="34" charset="-122"/>
              </a:rPr>
              <a:t>上游</a:t>
            </a:r>
            <a:r>
              <a:rPr lang="zh-CN" altLang="en-US" sz="2400" dirty="0">
                <a:latin typeface="微软雅黑" pitchFamily="34" charset="-122"/>
                <a:ea typeface="微软雅黑" pitchFamily="34" charset="-122"/>
              </a:rPr>
              <a:t>水库</a:t>
            </a:r>
            <a:r>
              <a:rPr lang="en-US" altLang="zh-CN" sz="2400" dirty="0">
                <a:latin typeface="微软雅黑" pitchFamily="34" charset="-122"/>
                <a:ea typeface="微软雅黑" pitchFamily="34" charset="-122"/>
              </a:rPr>
              <a:t>period</a:t>
            </a:r>
            <a:r>
              <a:rPr lang="zh-CN" altLang="en-US" sz="2400" dirty="0">
                <a:latin typeface="微软雅黑" pitchFamily="34" charset="-122"/>
                <a:ea typeface="微软雅黑" pitchFamily="34" charset="-122"/>
              </a:rPr>
              <a:t>个时刻的出水量，经过</a:t>
            </a:r>
            <a:r>
              <a:rPr lang="en-US" altLang="zh-CN" sz="2400" dirty="0">
                <a:latin typeface="微软雅黑" pitchFamily="34" charset="-122"/>
                <a:ea typeface="微软雅黑" pitchFamily="34" charset="-122"/>
              </a:rPr>
              <a:t>offset</a:t>
            </a:r>
            <a:r>
              <a:rPr lang="zh-CN" altLang="en-US" sz="2400" dirty="0">
                <a:latin typeface="微软雅黑" pitchFamily="34" charset="-122"/>
                <a:ea typeface="微软雅黑" pitchFamily="34" charset="-122"/>
              </a:rPr>
              <a:t>个小时的延迟，影响到当前时刻</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7783" y="4091715"/>
            <a:ext cx="7219950" cy="1704975"/>
          </a:xfrm>
          <a:prstGeom prst="rect">
            <a:avLst/>
          </a:prstGeom>
        </p:spPr>
      </p:pic>
    </p:spTree>
    <p:extLst>
      <p:ext uri="{BB962C8B-B14F-4D97-AF65-F5344CB8AC3E}">
        <p14:creationId xmlns:p14="http://schemas.microsoft.com/office/powerpoint/2010/main" val="36954379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2"/>
            <a:ext cx="10752667" cy="620275"/>
          </a:xfrm>
        </p:spPr>
        <p:txBody>
          <a:bodyPr/>
          <a:lstStyle/>
          <a:p>
            <a:pPr marL="0" indent="0">
              <a:buNone/>
            </a:pPr>
            <a:r>
              <a:rPr lang="en-US" altLang="zh-CN" dirty="0" smtClean="0"/>
              <a:t>2.5 </a:t>
            </a:r>
            <a:r>
              <a:rPr lang="zh-CN" altLang="en-US" dirty="0" smtClean="0"/>
              <a:t>超参数优化</a:t>
            </a:r>
            <a:r>
              <a:rPr lang="en-US" altLang="zh-CN" dirty="0" smtClean="0"/>
              <a:t>(Bayesian optimization)</a:t>
            </a:r>
            <a:endParaRPr lang="zh-CN" altLang="en-US" dirty="0"/>
          </a:p>
        </p:txBody>
      </p:sp>
      <p:sp>
        <p:nvSpPr>
          <p:cNvPr id="4" name="矩形 3"/>
          <p:cNvSpPr/>
          <p:nvPr/>
        </p:nvSpPr>
        <p:spPr>
          <a:xfrm>
            <a:off x="476210" y="2305598"/>
            <a:ext cx="10752667" cy="904863"/>
          </a:xfrm>
          <a:prstGeom prst="rect">
            <a:avLst/>
          </a:prstGeom>
        </p:spPr>
        <p:txBody>
          <a:bodyPr wrap="square">
            <a:spAutoFit/>
          </a:bodyPr>
          <a:lstStyle/>
          <a:p>
            <a:pPr eaLnBrk="0" fontAlgn="base" hangingPunct="0">
              <a:spcBef>
                <a:spcPct val="20000"/>
              </a:spcBef>
              <a:spcAft>
                <a:spcPct val="0"/>
              </a:spcAft>
            </a:pPr>
            <a:r>
              <a:rPr lang="zh-CN" altLang="en-US" sz="2400" dirty="0" smtClean="0">
                <a:latin typeface="微软雅黑" pitchFamily="34" charset="-122"/>
                <a:ea typeface="微软雅黑" pitchFamily="34" charset="-122"/>
              </a:rPr>
              <a:t>寻找最优的</a:t>
            </a:r>
            <a:r>
              <a:rPr lang="en-US" altLang="zh-CN" sz="2400" dirty="0" smtClean="0">
                <a:latin typeface="微软雅黑" pitchFamily="34" charset="-122"/>
                <a:ea typeface="微软雅黑" pitchFamily="34" charset="-122"/>
              </a:rPr>
              <a:t>offset</a:t>
            </a:r>
            <a:r>
              <a:rPr lang="zh-CN" altLang="en-US" sz="2400" dirty="0" smtClean="0">
                <a:latin typeface="微软雅黑" pitchFamily="34" charset="-122"/>
                <a:ea typeface="微软雅黑" pitchFamily="34" charset="-122"/>
              </a:rPr>
              <a:t>和</a:t>
            </a:r>
            <a:r>
              <a:rPr lang="en-US" altLang="zh-CN" sz="2400" dirty="0" smtClean="0">
                <a:latin typeface="微软雅黑" pitchFamily="34" charset="-122"/>
                <a:ea typeface="微软雅黑" pitchFamily="34" charset="-122"/>
              </a:rPr>
              <a:t>period</a:t>
            </a:r>
          </a:p>
          <a:p>
            <a:pPr eaLnBrk="0" fontAlgn="base" hangingPunct="0">
              <a:spcBef>
                <a:spcPct val="20000"/>
              </a:spcBef>
              <a:spcAft>
                <a:spcPct val="0"/>
              </a:spcAft>
            </a:pPr>
            <a:r>
              <a:rPr lang="zh-CN" altLang="en-US" sz="2400" dirty="0" smtClean="0">
                <a:latin typeface="微软雅黑" pitchFamily="34" charset="-122"/>
                <a:ea typeface="微软雅黑" pitchFamily="34" charset="-122"/>
              </a:rPr>
              <a:t>搜索空间：</a:t>
            </a:r>
            <a:r>
              <a:rPr lang="en-US" altLang="zh-CN" sz="2400" dirty="0" smtClean="0">
                <a:latin typeface="微软雅黑" pitchFamily="34" charset="-122"/>
                <a:ea typeface="微软雅黑" pitchFamily="34" charset="-122"/>
              </a:rPr>
              <a:t>offset [36,60], period [5,25] </a:t>
            </a:r>
            <a:endParaRPr lang="zh-CN" altLang="en-US" sz="2400" dirty="0">
              <a:latin typeface="微软雅黑" pitchFamily="34" charset="-122"/>
              <a:ea typeface="微软雅黑" pitchFamily="34" charset="-122"/>
            </a:endParaRPr>
          </a:p>
        </p:txBody>
      </p:sp>
      <p:pic>
        <p:nvPicPr>
          <p:cNvPr id="6" name="图片 5"/>
          <p:cNvPicPr>
            <a:picLocks noChangeAspect="1"/>
          </p:cNvPicPr>
          <p:nvPr/>
        </p:nvPicPr>
        <p:blipFill>
          <a:blip r:embed="rId3"/>
          <a:stretch>
            <a:fillRect/>
          </a:stretch>
        </p:blipFill>
        <p:spPr>
          <a:xfrm>
            <a:off x="1255534" y="3352722"/>
            <a:ext cx="9512729" cy="2820783"/>
          </a:xfrm>
          <a:prstGeom prst="rect">
            <a:avLst/>
          </a:prstGeom>
        </p:spPr>
      </p:pic>
    </p:spTree>
    <p:extLst>
      <p:ext uri="{BB962C8B-B14F-4D97-AF65-F5344CB8AC3E}">
        <p14:creationId xmlns:p14="http://schemas.microsoft.com/office/powerpoint/2010/main" val="3421475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2"/>
            <a:ext cx="10752667" cy="620275"/>
          </a:xfrm>
        </p:spPr>
        <p:txBody>
          <a:bodyPr/>
          <a:lstStyle/>
          <a:p>
            <a:pPr marL="0" indent="0">
              <a:buNone/>
            </a:pPr>
            <a:r>
              <a:rPr lang="en-US" altLang="zh-CN" dirty="0" smtClean="0"/>
              <a:t>2.5 </a:t>
            </a:r>
            <a:r>
              <a:rPr lang="zh-CN" altLang="en-US" dirty="0" smtClean="0"/>
              <a:t>超参数优化</a:t>
            </a:r>
            <a:r>
              <a:rPr lang="en-US" altLang="zh-CN" dirty="0" smtClean="0"/>
              <a:t>(Bayesian optimization)</a:t>
            </a:r>
            <a:endParaRPr lang="zh-CN" altLang="en-US" dirty="0"/>
          </a:p>
        </p:txBody>
      </p:sp>
      <p:sp>
        <p:nvSpPr>
          <p:cNvPr id="4" name="矩形 3"/>
          <p:cNvSpPr/>
          <p:nvPr/>
        </p:nvSpPr>
        <p:spPr>
          <a:xfrm>
            <a:off x="476210" y="2305598"/>
            <a:ext cx="10752667" cy="461665"/>
          </a:xfrm>
          <a:prstGeom prst="rect">
            <a:avLst/>
          </a:prstGeom>
        </p:spPr>
        <p:txBody>
          <a:bodyPr wrap="square">
            <a:spAutoFit/>
          </a:bodyPr>
          <a:lstStyle/>
          <a:p>
            <a:pPr eaLnBrk="0" fontAlgn="base" hangingPunct="0">
              <a:spcBef>
                <a:spcPct val="20000"/>
              </a:spcBef>
              <a:spcAft>
                <a:spcPct val="0"/>
              </a:spcAft>
            </a:pPr>
            <a:r>
              <a:rPr lang="zh-CN" altLang="en-US" sz="2400" dirty="0" smtClean="0">
                <a:latin typeface="微软雅黑" pitchFamily="34" charset="-122"/>
                <a:ea typeface="微软雅黑" pitchFamily="34" charset="-122"/>
              </a:rPr>
              <a:t>优化结果：</a:t>
            </a:r>
            <a:r>
              <a:rPr lang="en-US" altLang="zh-CN" sz="2400" dirty="0" smtClean="0">
                <a:latin typeface="微软雅黑" pitchFamily="34" charset="-122"/>
                <a:ea typeface="微软雅黑" pitchFamily="34" charset="-122"/>
              </a:rPr>
              <a:t>offset = 59, period = 24, </a:t>
            </a:r>
            <a:r>
              <a:rPr lang="zh-CN" altLang="en-US" sz="2400" dirty="0" smtClean="0">
                <a:latin typeface="微软雅黑" pitchFamily="34" charset="-122"/>
                <a:ea typeface="微软雅黑" pitchFamily="34" charset="-122"/>
              </a:rPr>
              <a:t>黑盒函数最优值 </a:t>
            </a:r>
            <a:r>
              <a:rPr lang="en-US" altLang="zh-CN" sz="2400" dirty="0" smtClean="0">
                <a:latin typeface="微软雅黑" pitchFamily="34" charset="-122"/>
                <a:ea typeface="微软雅黑" pitchFamily="34" charset="-122"/>
              </a:rPr>
              <a:t>= 22934.69 </a:t>
            </a:r>
            <a:endParaRPr lang="zh-CN" altLang="en-US" sz="2400" dirty="0">
              <a:latin typeface="微软雅黑" pitchFamily="34" charset="-122"/>
              <a:ea typeface="微软雅黑" pitchFamily="34" charset="-122"/>
            </a:endParaRPr>
          </a:p>
        </p:txBody>
      </p:sp>
      <p:pic>
        <p:nvPicPr>
          <p:cNvPr id="3" name="图片 2"/>
          <p:cNvPicPr>
            <a:picLocks noChangeAspect="1"/>
          </p:cNvPicPr>
          <p:nvPr/>
        </p:nvPicPr>
        <p:blipFill>
          <a:blip r:embed="rId3"/>
          <a:stretch>
            <a:fillRect/>
          </a:stretch>
        </p:blipFill>
        <p:spPr>
          <a:xfrm>
            <a:off x="1752543" y="3037907"/>
            <a:ext cx="8200000" cy="2923809"/>
          </a:xfrm>
          <a:prstGeom prst="rect">
            <a:avLst/>
          </a:prstGeom>
        </p:spPr>
      </p:pic>
    </p:spTree>
    <p:extLst>
      <p:ext uri="{BB962C8B-B14F-4D97-AF65-F5344CB8AC3E}">
        <p14:creationId xmlns:p14="http://schemas.microsoft.com/office/powerpoint/2010/main" val="37058770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2"/>
            <a:ext cx="10752667" cy="620275"/>
          </a:xfrm>
        </p:spPr>
        <p:txBody>
          <a:bodyPr/>
          <a:lstStyle/>
          <a:p>
            <a:pPr marL="0" indent="0">
              <a:buNone/>
            </a:pPr>
            <a:r>
              <a:rPr lang="en-US" altLang="zh-CN" dirty="0" smtClean="0"/>
              <a:t>2.5 </a:t>
            </a:r>
            <a:r>
              <a:rPr lang="zh-CN" altLang="en-US" dirty="0" smtClean="0"/>
              <a:t>特征空间有效性分析</a:t>
            </a:r>
            <a:endParaRPr lang="zh-CN" altLang="en-US" dirty="0"/>
          </a:p>
        </p:txBody>
      </p:sp>
      <p:sp>
        <p:nvSpPr>
          <p:cNvPr id="3" name="矩形 2"/>
          <p:cNvSpPr/>
          <p:nvPr/>
        </p:nvSpPr>
        <p:spPr>
          <a:xfrm>
            <a:off x="476210" y="2305598"/>
            <a:ext cx="10752667" cy="830997"/>
          </a:xfrm>
          <a:prstGeom prst="rect">
            <a:avLst/>
          </a:prstGeom>
        </p:spPr>
        <p:txBody>
          <a:bodyPr wrap="square">
            <a:spAutoFit/>
          </a:bodyPr>
          <a:lstStyle/>
          <a:p>
            <a:pPr marL="342900" indent="-342900" eaLnBrk="0" fontAlgn="base" hangingPunct="0">
              <a:spcBef>
                <a:spcPct val="20000"/>
              </a:spcBef>
              <a:spcAft>
                <a:spcPct val="0"/>
              </a:spcAft>
              <a:buFont typeface="Wingdings" panose="05000000000000000000" pitchFamily="2" charset="2"/>
              <a:buChar char="l"/>
            </a:pPr>
            <a:r>
              <a:rPr lang="zh-CN" altLang="en-US" sz="2400" dirty="0">
                <a:latin typeface="微软雅黑" pitchFamily="34" charset="-122"/>
                <a:ea typeface="微软雅黑" pitchFamily="34" charset="-122"/>
              </a:rPr>
              <a:t>相关性分析</a:t>
            </a:r>
            <a:br>
              <a:rPr lang="zh-CN" altLang="en-US" sz="2400" dirty="0">
                <a:latin typeface="微软雅黑" pitchFamily="34" charset="-122"/>
                <a:ea typeface="微软雅黑" pitchFamily="34" charset="-122"/>
              </a:rPr>
            </a:br>
            <a:r>
              <a:rPr lang="zh-CN" altLang="en-US" sz="2400" dirty="0">
                <a:latin typeface="微软雅黑" pitchFamily="34" charset="-122"/>
                <a:ea typeface="微软雅黑" pitchFamily="34" charset="-122"/>
              </a:rPr>
              <a:t>计算构造的特征与目标的相关系数，以此大致推断构造的特征的有效性</a:t>
            </a:r>
          </a:p>
        </p:txBody>
      </p:sp>
      <p:pic>
        <p:nvPicPr>
          <p:cNvPr id="4" name="图片 3"/>
          <p:cNvPicPr>
            <a:picLocks noChangeAspect="1"/>
          </p:cNvPicPr>
          <p:nvPr/>
        </p:nvPicPr>
        <p:blipFill>
          <a:blip r:embed="rId3"/>
          <a:stretch>
            <a:fillRect/>
          </a:stretch>
        </p:blipFill>
        <p:spPr>
          <a:xfrm>
            <a:off x="750179" y="4198768"/>
            <a:ext cx="7431295" cy="1196851"/>
          </a:xfrm>
          <a:prstGeom prst="rect">
            <a:avLst/>
          </a:prstGeom>
        </p:spPr>
      </p:pic>
      <p:pic>
        <p:nvPicPr>
          <p:cNvPr id="6" name="图片 5"/>
          <p:cNvPicPr>
            <a:picLocks noChangeAspect="1"/>
          </p:cNvPicPr>
          <p:nvPr/>
        </p:nvPicPr>
        <p:blipFill>
          <a:blip r:embed="rId4"/>
          <a:stretch>
            <a:fillRect/>
          </a:stretch>
        </p:blipFill>
        <p:spPr>
          <a:xfrm>
            <a:off x="8640152" y="3921110"/>
            <a:ext cx="2588725" cy="1752165"/>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9864" y="1853199"/>
            <a:ext cx="2923349" cy="671177"/>
          </a:xfrm>
          <a:prstGeom prst="rect">
            <a:avLst/>
          </a:prstGeom>
        </p:spPr>
      </p:pic>
    </p:spTree>
    <p:extLst>
      <p:ext uri="{BB962C8B-B14F-4D97-AF65-F5344CB8AC3E}">
        <p14:creationId xmlns:p14="http://schemas.microsoft.com/office/powerpoint/2010/main" val="21950433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76210" y="2305598"/>
            <a:ext cx="10752667" cy="461665"/>
          </a:xfrm>
          <a:prstGeom prst="rect">
            <a:avLst/>
          </a:prstGeom>
        </p:spPr>
        <p:txBody>
          <a:bodyPr wrap="square">
            <a:spAutoFit/>
          </a:bodyPr>
          <a:lstStyle/>
          <a:p>
            <a:pPr eaLnBrk="0" fontAlgn="base" hangingPunct="0">
              <a:spcBef>
                <a:spcPct val="20000"/>
              </a:spcBef>
              <a:spcAft>
                <a:spcPct val="0"/>
              </a:spcAft>
            </a:pPr>
            <a:r>
              <a:rPr lang="zh-CN" altLang="en-US" sz="2400" dirty="0">
                <a:latin typeface="微软雅黑" pitchFamily="34" charset="-122"/>
                <a:ea typeface="微软雅黑" pitchFamily="34" charset="-122"/>
              </a:rPr>
              <a:t>利用 </a:t>
            </a:r>
            <a:r>
              <a:rPr lang="en-US" altLang="zh-CN" sz="2400" dirty="0" err="1">
                <a:latin typeface="微软雅黑" pitchFamily="34" charset="-122"/>
                <a:ea typeface="微软雅黑" pitchFamily="34" charset="-122"/>
              </a:rPr>
              <a:t>BayesianRidge</a:t>
            </a:r>
            <a:r>
              <a:rPr lang="en-US" altLang="zh-CN" sz="2400" dirty="0">
                <a:latin typeface="微软雅黑" pitchFamily="34" charset="-122"/>
                <a:ea typeface="微软雅黑" pitchFamily="34" charset="-122"/>
              </a:rPr>
              <a:t> </a:t>
            </a:r>
            <a:r>
              <a:rPr lang="zh-CN" altLang="en-US" sz="2400" dirty="0">
                <a:latin typeface="微软雅黑" pitchFamily="34" charset="-122"/>
                <a:ea typeface="微软雅黑" pitchFamily="34" charset="-122"/>
              </a:rPr>
              <a:t>回归方法</a:t>
            </a:r>
            <a:r>
              <a:rPr lang="zh-CN" altLang="en-US" sz="2400" dirty="0" smtClean="0">
                <a:latin typeface="微软雅黑" pitchFamily="34" charset="-122"/>
                <a:ea typeface="微软雅黑" pitchFamily="34" charset="-122"/>
              </a:rPr>
              <a:t>对当前得到的</a:t>
            </a:r>
            <a:r>
              <a:rPr lang="zh-CN" altLang="en-US" sz="2400" dirty="0">
                <a:latin typeface="微软雅黑" pitchFamily="34" charset="-122"/>
                <a:ea typeface="微软雅黑" pitchFamily="34" charset="-122"/>
              </a:rPr>
              <a:t>特征空间进行</a:t>
            </a:r>
            <a:r>
              <a:rPr lang="zh-CN" altLang="en-US" sz="2400" dirty="0" smtClean="0">
                <a:latin typeface="微软雅黑" pitchFamily="34" charset="-122"/>
                <a:ea typeface="微软雅黑" pitchFamily="34" charset="-122"/>
              </a:rPr>
              <a:t>建模测试。</a:t>
            </a:r>
            <a:endParaRPr lang="zh-CN" altLang="en-US" sz="2400" dirty="0">
              <a:latin typeface="微软雅黑" pitchFamily="34" charset="-122"/>
              <a:ea typeface="微软雅黑" pitchFamily="34" charset="-122"/>
            </a:endParaRPr>
          </a:p>
        </p:txBody>
      </p:sp>
      <p:pic>
        <p:nvPicPr>
          <p:cNvPr id="7" name="图片 6"/>
          <p:cNvPicPr>
            <a:picLocks noChangeAspect="1"/>
          </p:cNvPicPr>
          <p:nvPr/>
        </p:nvPicPr>
        <p:blipFill>
          <a:blip r:embed="rId3"/>
          <a:stretch>
            <a:fillRect/>
          </a:stretch>
        </p:blipFill>
        <p:spPr>
          <a:xfrm>
            <a:off x="1862067" y="2892259"/>
            <a:ext cx="7980952" cy="2685714"/>
          </a:xfrm>
          <a:prstGeom prst="rect">
            <a:avLst/>
          </a:prstGeom>
        </p:spPr>
      </p:pic>
      <p:sp>
        <p:nvSpPr>
          <p:cNvPr id="8" name="内容占位符 1"/>
          <p:cNvSpPr>
            <a:spLocks noGrp="1"/>
          </p:cNvSpPr>
          <p:nvPr>
            <p:ph idx="13"/>
          </p:nvPr>
        </p:nvSpPr>
        <p:spPr>
          <a:xfrm>
            <a:off x="476211" y="1543062"/>
            <a:ext cx="10752667" cy="620275"/>
          </a:xfrm>
        </p:spPr>
        <p:txBody>
          <a:bodyPr/>
          <a:lstStyle/>
          <a:p>
            <a:pPr marL="0" indent="0">
              <a:buNone/>
            </a:pPr>
            <a:r>
              <a:rPr lang="en-US" altLang="zh-CN" dirty="0" smtClean="0"/>
              <a:t>2.6 </a:t>
            </a:r>
            <a:r>
              <a:rPr lang="zh-CN" altLang="en-US" dirty="0"/>
              <a:t>特征</a:t>
            </a:r>
            <a:r>
              <a:rPr lang="zh-CN" altLang="en-US" dirty="0" smtClean="0"/>
              <a:t>空间降维</a:t>
            </a:r>
            <a:endParaRPr lang="zh-CN" altLang="en-US" dirty="0"/>
          </a:p>
        </p:txBody>
      </p:sp>
    </p:spTree>
    <p:extLst>
      <p:ext uri="{BB962C8B-B14F-4D97-AF65-F5344CB8AC3E}">
        <p14:creationId xmlns:p14="http://schemas.microsoft.com/office/powerpoint/2010/main" val="6392650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2"/>
            <a:ext cx="10752667" cy="620275"/>
          </a:xfrm>
        </p:spPr>
        <p:txBody>
          <a:bodyPr/>
          <a:lstStyle/>
          <a:p>
            <a:pPr marL="0" indent="0">
              <a:buNone/>
            </a:pPr>
            <a:r>
              <a:rPr lang="en-US" altLang="zh-CN" dirty="0" smtClean="0"/>
              <a:t>2.6 </a:t>
            </a:r>
            <a:r>
              <a:rPr lang="zh-CN" altLang="en-US" dirty="0"/>
              <a:t>特征</a:t>
            </a:r>
            <a:r>
              <a:rPr lang="zh-CN" altLang="en-US" dirty="0" smtClean="0"/>
              <a:t>空间降维</a:t>
            </a:r>
            <a:endParaRPr lang="zh-CN" altLang="en-US" dirty="0"/>
          </a:p>
        </p:txBody>
      </p:sp>
      <p:sp>
        <p:nvSpPr>
          <p:cNvPr id="6" name="矩形 5"/>
          <p:cNvSpPr/>
          <p:nvPr/>
        </p:nvSpPr>
        <p:spPr>
          <a:xfrm>
            <a:off x="476210" y="2305598"/>
            <a:ext cx="10752667" cy="461665"/>
          </a:xfrm>
          <a:prstGeom prst="rect">
            <a:avLst/>
          </a:prstGeom>
        </p:spPr>
        <p:txBody>
          <a:bodyPr wrap="square">
            <a:spAutoFit/>
          </a:bodyPr>
          <a:lstStyle/>
          <a:p>
            <a:pPr marL="342900" indent="-342900" eaLnBrk="0" fontAlgn="base" hangingPunct="0">
              <a:spcBef>
                <a:spcPct val="20000"/>
              </a:spcBef>
              <a:spcAft>
                <a:spcPct val="0"/>
              </a:spcAft>
              <a:buFont typeface="Wingdings" panose="05000000000000000000" pitchFamily="2" charset="2"/>
              <a:buChar char="l"/>
            </a:pPr>
            <a:r>
              <a:rPr lang="zh-CN" altLang="en-US" sz="2400" dirty="0" smtClean="0">
                <a:latin typeface="微软雅黑" pitchFamily="34" charset="-122"/>
                <a:ea typeface="微软雅黑" pitchFamily="34" charset="-122"/>
              </a:rPr>
              <a:t>降低到</a:t>
            </a:r>
            <a:r>
              <a:rPr lang="en-US" altLang="zh-CN" sz="2400" dirty="0" smtClean="0">
                <a:latin typeface="微软雅黑" pitchFamily="34" charset="-122"/>
                <a:ea typeface="微软雅黑" pitchFamily="34" charset="-122"/>
              </a:rPr>
              <a:t>20</a:t>
            </a:r>
            <a:r>
              <a:rPr lang="zh-CN" altLang="en-US" sz="2400" dirty="0" smtClean="0">
                <a:latin typeface="微软雅黑" pitchFamily="34" charset="-122"/>
                <a:ea typeface="微软雅黑" pitchFamily="34" charset="-122"/>
              </a:rPr>
              <a:t>维的特征空间</a:t>
            </a:r>
            <a:endParaRPr lang="zh-CN" altLang="en-US" sz="2400" dirty="0">
              <a:latin typeface="微软雅黑" pitchFamily="34" charset="-122"/>
              <a:ea typeface="微软雅黑" pitchFamily="34" charset="-122"/>
            </a:endParaRPr>
          </a:p>
        </p:txBody>
      </p:sp>
      <p:pic>
        <p:nvPicPr>
          <p:cNvPr id="4" name="图片 3"/>
          <p:cNvPicPr>
            <a:picLocks noChangeAspect="1"/>
          </p:cNvPicPr>
          <p:nvPr/>
        </p:nvPicPr>
        <p:blipFill>
          <a:blip r:embed="rId3"/>
          <a:stretch>
            <a:fillRect/>
          </a:stretch>
        </p:blipFill>
        <p:spPr>
          <a:xfrm>
            <a:off x="2490787" y="3089526"/>
            <a:ext cx="8028571" cy="2676190"/>
          </a:xfrm>
          <a:prstGeom prst="rect">
            <a:avLst/>
          </a:prstGeom>
        </p:spPr>
      </p:pic>
      <p:sp>
        <p:nvSpPr>
          <p:cNvPr id="7" name="矩形 6"/>
          <p:cNvSpPr/>
          <p:nvPr/>
        </p:nvSpPr>
        <p:spPr>
          <a:xfrm>
            <a:off x="777251" y="3965956"/>
            <a:ext cx="1472654" cy="1446550"/>
          </a:xfrm>
          <a:prstGeom prst="rect">
            <a:avLst/>
          </a:prstGeom>
        </p:spPr>
        <p:txBody>
          <a:bodyPr wrap="square">
            <a:spAutoFit/>
          </a:bodyPr>
          <a:lstStyle/>
          <a:p>
            <a:pPr eaLnBrk="0" fontAlgn="base" hangingPunct="0">
              <a:spcBef>
                <a:spcPct val="20000"/>
              </a:spcBef>
              <a:spcAft>
                <a:spcPct val="0"/>
              </a:spcAft>
            </a:pPr>
            <a:r>
              <a:rPr lang="en-US" altLang="zh-CN" sz="2400" dirty="0" smtClean="0">
                <a:latin typeface="微软雅黑" pitchFamily="34" charset="-122"/>
                <a:ea typeface="微软雅黑" pitchFamily="34" charset="-122"/>
              </a:rPr>
              <a:t>PCA</a:t>
            </a:r>
            <a:r>
              <a:rPr lang="zh-CN" altLang="en-US" sz="2400" dirty="0" smtClean="0">
                <a:latin typeface="微软雅黑" pitchFamily="34" charset="-122"/>
                <a:ea typeface="微软雅黑" pitchFamily="34" charset="-122"/>
              </a:rPr>
              <a:t>方法</a:t>
            </a:r>
            <a:endParaRPr lang="en-US" altLang="zh-CN" sz="2400" dirty="0" smtClean="0">
              <a:latin typeface="微软雅黑" pitchFamily="34" charset="-122"/>
              <a:ea typeface="微软雅黑" pitchFamily="34" charset="-122"/>
            </a:endParaRPr>
          </a:p>
          <a:p>
            <a:pPr eaLnBrk="0" fontAlgn="base" hangingPunct="0">
              <a:spcBef>
                <a:spcPct val="20000"/>
              </a:spcBef>
              <a:spcAft>
                <a:spcPct val="0"/>
              </a:spcAft>
            </a:pPr>
            <a:r>
              <a:rPr lang="en-US" altLang="zh-CN" sz="2000" dirty="0"/>
              <a:t>Principal Component Analysis</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1497271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2"/>
            <a:ext cx="10752667" cy="620275"/>
          </a:xfrm>
        </p:spPr>
        <p:txBody>
          <a:bodyPr/>
          <a:lstStyle/>
          <a:p>
            <a:pPr marL="0" indent="0">
              <a:buNone/>
            </a:pPr>
            <a:r>
              <a:rPr lang="en-US" altLang="zh-CN" dirty="0" smtClean="0"/>
              <a:t>2.6 </a:t>
            </a:r>
            <a:r>
              <a:rPr lang="zh-CN" altLang="en-US" dirty="0"/>
              <a:t>特征</a:t>
            </a:r>
            <a:r>
              <a:rPr lang="zh-CN" altLang="en-US" dirty="0" smtClean="0"/>
              <a:t>空间降维</a:t>
            </a:r>
            <a:endParaRPr lang="zh-CN" altLang="en-US" dirty="0"/>
          </a:p>
        </p:txBody>
      </p:sp>
      <p:sp>
        <p:nvSpPr>
          <p:cNvPr id="6" name="矩形 5"/>
          <p:cNvSpPr/>
          <p:nvPr/>
        </p:nvSpPr>
        <p:spPr>
          <a:xfrm>
            <a:off x="476210" y="2305598"/>
            <a:ext cx="10752667" cy="461665"/>
          </a:xfrm>
          <a:prstGeom prst="rect">
            <a:avLst/>
          </a:prstGeom>
        </p:spPr>
        <p:txBody>
          <a:bodyPr wrap="square">
            <a:spAutoFit/>
          </a:bodyPr>
          <a:lstStyle/>
          <a:p>
            <a:pPr marL="342900" indent="-342900" eaLnBrk="0" fontAlgn="base" hangingPunct="0">
              <a:spcBef>
                <a:spcPct val="20000"/>
              </a:spcBef>
              <a:spcAft>
                <a:spcPct val="0"/>
              </a:spcAft>
              <a:buFont typeface="Wingdings" panose="05000000000000000000" pitchFamily="2" charset="2"/>
              <a:buChar char="l"/>
            </a:pPr>
            <a:r>
              <a:rPr lang="zh-CN" altLang="en-US" sz="2400" dirty="0" smtClean="0">
                <a:latin typeface="微软雅黑" pitchFamily="34" charset="-122"/>
                <a:ea typeface="微软雅黑" pitchFamily="34" charset="-122"/>
              </a:rPr>
              <a:t>降低到</a:t>
            </a:r>
            <a:r>
              <a:rPr lang="en-US" altLang="zh-CN" sz="2400" dirty="0" smtClean="0">
                <a:latin typeface="微软雅黑" pitchFamily="34" charset="-122"/>
                <a:ea typeface="微软雅黑" pitchFamily="34" charset="-122"/>
              </a:rPr>
              <a:t>20</a:t>
            </a:r>
            <a:r>
              <a:rPr lang="zh-CN" altLang="en-US" sz="2400" dirty="0" smtClean="0">
                <a:latin typeface="微软雅黑" pitchFamily="34" charset="-122"/>
                <a:ea typeface="微软雅黑" pitchFamily="34" charset="-122"/>
              </a:rPr>
              <a:t>维的特征空间</a:t>
            </a:r>
            <a:endParaRPr lang="zh-CN" altLang="en-US" sz="2400" dirty="0">
              <a:latin typeface="微软雅黑" pitchFamily="34" charset="-122"/>
              <a:ea typeface="微软雅黑" pitchFamily="34" charset="-122"/>
            </a:endParaRPr>
          </a:p>
        </p:txBody>
      </p:sp>
      <p:sp>
        <p:nvSpPr>
          <p:cNvPr id="7" name="矩形 6"/>
          <p:cNvSpPr/>
          <p:nvPr/>
        </p:nvSpPr>
        <p:spPr>
          <a:xfrm>
            <a:off x="777250" y="3965956"/>
            <a:ext cx="1785475" cy="1138773"/>
          </a:xfrm>
          <a:prstGeom prst="rect">
            <a:avLst/>
          </a:prstGeom>
        </p:spPr>
        <p:txBody>
          <a:bodyPr wrap="square">
            <a:spAutoFit/>
          </a:bodyPr>
          <a:lstStyle/>
          <a:p>
            <a:pPr eaLnBrk="0" fontAlgn="base" hangingPunct="0">
              <a:spcBef>
                <a:spcPct val="20000"/>
              </a:spcBef>
              <a:spcAft>
                <a:spcPct val="0"/>
              </a:spcAft>
            </a:pPr>
            <a:r>
              <a:rPr lang="en-US" altLang="zh-CN" sz="2400" dirty="0" smtClean="0">
                <a:latin typeface="微软雅黑" pitchFamily="34" charset="-122"/>
                <a:ea typeface="微软雅黑" pitchFamily="34" charset="-122"/>
              </a:rPr>
              <a:t>VAE</a:t>
            </a:r>
            <a:r>
              <a:rPr lang="zh-CN" altLang="en-US" sz="2400" dirty="0" smtClean="0">
                <a:latin typeface="微软雅黑" pitchFamily="34" charset="-122"/>
                <a:ea typeface="微软雅黑" pitchFamily="34" charset="-122"/>
              </a:rPr>
              <a:t>方法</a:t>
            </a:r>
            <a:endParaRPr lang="en-US" altLang="zh-CN" sz="2400" dirty="0" smtClean="0">
              <a:latin typeface="微软雅黑" pitchFamily="34" charset="-122"/>
              <a:ea typeface="微软雅黑" pitchFamily="34" charset="-122"/>
            </a:endParaRPr>
          </a:p>
          <a:p>
            <a:pPr eaLnBrk="0" fontAlgn="base" hangingPunct="0">
              <a:spcBef>
                <a:spcPct val="20000"/>
              </a:spcBef>
              <a:spcAft>
                <a:spcPct val="0"/>
              </a:spcAft>
            </a:pPr>
            <a:r>
              <a:rPr lang="en-US" altLang="zh-CN" sz="2000" dirty="0" err="1"/>
              <a:t>Variational</a:t>
            </a:r>
            <a:r>
              <a:rPr lang="en-US" altLang="zh-CN" sz="2000" dirty="0"/>
              <a:t> </a:t>
            </a:r>
            <a:r>
              <a:rPr lang="en-US" altLang="zh-CN" sz="2000" dirty="0" err="1"/>
              <a:t>Autoencoders</a:t>
            </a:r>
            <a:endParaRPr lang="zh-CN" altLang="en-US" sz="2000" dirty="0">
              <a:latin typeface="微软雅黑" pitchFamily="34" charset="-122"/>
              <a:ea typeface="微软雅黑" pitchFamily="34" charset="-122"/>
            </a:endParaRPr>
          </a:p>
        </p:txBody>
      </p:sp>
      <p:pic>
        <p:nvPicPr>
          <p:cNvPr id="3" name="图片 2"/>
          <p:cNvPicPr>
            <a:picLocks noChangeAspect="1"/>
          </p:cNvPicPr>
          <p:nvPr/>
        </p:nvPicPr>
        <p:blipFill>
          <a:blip r:embed="rId3"/>
          <a:stretch>
            <a:fillRect/>
          </a:stretch>
        </p:blipFill>
        <p:spPr>
          <a:xfrm>
            <a:off x="2764752" y="3147175"/>
            <a:ext cx="7961905" cy="2657143"/>
          </a:xfrm>
          <a:prstGeom prst="rect">
            <a:avLst/>
          </a:prstGeom>
        </p:spPr>
      </p:pic>
    </p:spTree>
    <p:extLst>
      <p:ext uri="{BB962C8B-B14F-4D97-AF65-F5344CB8AC3E}">
        <p14:creationId xmlns:p14="http://schemas.microsoft.com/office/powerpoint/2010/main" val="19362959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1"/>
          <p:cNvSpPr>
            <a:spLocks noGrp="1"/>
          </p:cNvSpPr>
          <p:nvPr>
            <p:ph idx="13"/>
          </p:nvPr>
        </p:nvSpPr>
        <p:spPr bwMode="auto">
          <a:xfrm>
            <a:off x="1659514" y="2960503"/>
            <a:ext cx="9324172" cy="91481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indent="0" algn="ctr">
              <a:buNone/>
            </a:pPr>
            <a:r>
              <a:rPr lang="en-US" altLang="zh-CN" sz="4800" dirty="0"/>
              <a:t>3</a:t>
            </a:r>
            <a:r>
              <a:rPr lang="en-US" altLang="zh-CN" sz="4800" dirty="0" smtClean="0"/>
              <a:t>.  </a:t>
            </a:r>
            <a:r>
              <a:rPr lang="en-US" altLang="zh-CN" sz="4800" dirty="0"/>
              <a:t>ARIMA</a:t>
            </a:r>
            <a:r>
              <a:rPr lang="zh-CN" altLang="en-US" sz="4800" dirty="0"/>
              <a:t>模型</a:t>
            </a:r>
            <a:endParaRPr lang="en-US" altLang="zh-CN" sz="4800" dirty="0"/>
          </a:p>
        </p:txBody>
      </p:sp>
    </p:spTree>
    <p:extLst>
      <p:ext uri="{BB962C8B-B14F-4D97-AF65-F5344CB8AC3E}">
        <p14:creationId xmlns:p14="http://schemas.microsoft.com/office/powerpoint/2010/main" val="15134091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06401" y="1543061"/>
            <a:ext cx="11366500" cy="4692639"/>
          </a:xfrm>
        </p:spPr>
        <p:txBody>
          <a:bodyPr numCol="2"/>
          <a:lstStyle/>
          <a:p>
            <a:r>
              <a:rPr lang="en-US" altLang="zh-CN" sz="2000" dirty="0"/>
              <a:t>3</a:t>
            </a:r>
            <a:r>
              <a:rPr lang="en-US" altLang="zh-CN" sz="2000" dirty="0" smtClean="0"/>
              <a:t>.1 </a:t>
            </a:r>
            <a:r>
              <a:rPr lang="en-US" altLang="zh-CN" sz="2000" dirty="0"/>
              <a:t>ARIMA </a:t>
            </a:r>
            <a:r>
              <a:rPr lang="zh-CN" altLang="en-US" sz="2000" dirty="0"/>
              <a:t>模型介绍</a:t>
            </a:r>
            <a:endParaRPr lang="en-US" altLang="zh-CN" sz="1400" dirty="0"/>
          </a:p>
          <a:p>
            <a:pPr lvl="1">
              <a:lnSpc>
                <a:spcPct val="150000"/>
              </a:lnSpc>
            </a:pPr>
            <a:endParaRPr lang="en-US" altLang="zh-CN" sz="1600" b="0" dirty="0">
              <a:solidFill>
                <a:schemeClr val="accent6">
                  <a:lumMod val="75000"/>
                </a:schemeClr>
              </a:solidFill>
            </a:endParaRPr>
          </a:p>
          <a:p>
            <a:pPr lvl="1">
              <a:lnSpc>
                <a:spcPct val="150000"/>
              </a:lnSpc>
            </a:pPr>
            <a:r>
              <a:rPr lang="en-US" altLang="zh-CN" sz="1600" b="0" dirty="0">
                <a:solidFill>
                  <a:schemeClr val="accent6">
                    <a:lumMod val="75000"/>
                  </a:schemeClr>
                </a:solidFill>
              </a:rPr>
              <a:t>ARIMA </a:t>
            </a:r>
            <a:r>
              <a:rPr lang="zh-CN" altLang="en-US" sz="1600" b="0" dirty="0">
                <a:solidFill>
                  <a:schemeClr val="accent6">
                    <a:lumMod val="75000"/>
                  </a:schemeClr>
                </a:solidFill>
              </a:rPr>
              <a:t>模型</a:t>
            </a:r>
            <a:r>
              <a:rPr lang="zh-CN" altLang="en-US" sz="1600" dirty="0">
                <a:solidFill>
                  <a:schemeClr val="accent6">
                    <a:lumMod val="75000"/>
                  </a:schemeClr>
                </a:solidFill>
              </a:rPr>
              <a:t>：</a:t>
            </a:r>
            <a:r>
              <a:rPr lang="zh-CN" altLang="en-US" sz="1600" b="0" dirty="0"/>
              <a:t>差分自回归移动平均模型</a:t>
            </a:r>
            <a:endParaRPr lang="en-US" altLang="zh-CN" sz="1600" b="0" dirty="0"/>
          </a:p>
          <a:p>
            <a:pPr lvl="1">
              <a:lnSpc>
                <a:spcPct val="150000"/>
              </a:lnSpc>
            </a:pPr>
            <a:r>
              <a:rPr lang="zh-CN" altLang="en-US" sz="1600" b="0" dirty="0">
                <a:solidFill>
                  <a:schemeClr val="accent6">
                    <a:lumMod val="75000"/>
                  </a:schemeClr>
                </a:solidFill>
              </a:rPr>
              <a:t>自回归模型</a:t>
            </a:r>
            <a:r>
              <a:rPr lang="en-US" altLang="zh-CN" sz="1600" b="0" dirty="0">
                <a:solidFill>
                  <a:schemeClr val="accent6">
                    <a:lumMod val="75000"/>
                  </a:schemeClr>
                </a:solidFill>
              </a:rPr>
              <a:t>(AR)</a:t>
            </a:r>
            <a:r>
              <a:rPr lang="zh-CN" altLang="en-US" sz="1600" b="0" dirty="0"/>
              <a:t>：用变量自身的历史时间数据对自身</a:t>
            </a:r>
            <a:r>
              <a:rPr lang="en-US" altLang="zh-CN" sz="1600" b="0" dirty="0"/>
              <a:t>			         </a:t>
            </a:r>
            <a:r>
              <a:rPr lang="zh-CN" altLang="en-US" sz="1600" b="0" dirty="0"/>
              <a:t>进行预测</a:t>
            </a:r>
            <a:endParaRPr lang="en-US" altLang="zh-CN" sz="1600" b="0" dirty="0"/>
          </a:p>
          <a:p>
            <a:pPr lvl="1">
              <a:lnSpc>
                <a:spcPct val="150000"/>
              </a:lnSpc>
            </a:pPr>
            <a:r>
              <a:rPr lang="zh-CN" altLang="en-US" sz="1600" b="0" dirty="0">
                <a:solidFill>
                  <a:schemeClr val="accent6">
                    <a:lumMod val="75000"/>
                  </a:schemeClr>
                </a:solidFill>
              </a:rPr>
              <a:t>移动平均模型</a:t>
            </a:r>
            <a:r>
              <a:rPr lang="en-US" altLang="zh-CN" sz="1600" b="0" dirty="0">
                <a:solidFill>
                  <a:schemeClr val="accent6">
                    <a:lumMod val="75000"/>
                  </a:schemeClr>
                </a:solidFill>
              </a:rPr>
              <a:t>(MA): </a:t>
            </a:r>
            <a:r>
              <a:rPr lang="zh-CN" altLang="en-US" sz="1600" b="0" dirty="0"/>
              <a:t>将自回归模型中的误差项累加</a:t>
            </a:r>
            <a:endParaRPr lang="en-US" altLang="zh-CN" sz="1600" b="0" dirty="0"/>
          </a:p>
          <a:p>
            <a:pPr lvl="1"/>
            <a:endParaRPr lang="en-US" altLang="zh-CN" sz="1600" b="0" dirty="0"/>
          </a:p>
          <a:p>
            <a:pPr lvl="1"/>
            <a:r>
              <a:rPr lang="zh-CN" altLang="en-US" sz="1600" b="0" dirty="0">
                <a:solidFill>
                  <a:schemeClr val="accent6">
                    <a:lumMod val="75000"/>
                  </a:schemeClr>
                </a:solidFill>
              </a:rPr>
              <a:t>模型公式</a:t>
            </a:r>
            <a:r>
              <a:rPr lang="en-US" altLang="zh-CN" sz="1600" b="0" dirty="0">
                <a:solidFill>
                  <a:schemeClr val="accent6">
                    <a:lumMod val="75000"/>
                  </a:schemeClr>
                </a:solidFill>
              </a:rPr>
              <a:t>:</a:t>
            </a:r>
          </a:p>
          <a:p>
            <a:pPr lvl="1"/>
            <a:endParaRPr lang="en-US" altLang="zh-CN" sz="1800" b="0" dirty="0"/>
          </a:p>
          <a:p>
            <a:pPr lvl="1"/>
            <a:endParaRPr lang="en-US" altLang="zh-CN" sz="1800" b="0" dirty="0"/>
          </a:p>
          <a:p>
            <a:pPr lvl="1"/>
            <a:endParaRPr lang="en-US" altLang="zh-CN" sz="1600" b="0" dirty="0">
              <a:solidFill>
                <a:schemeClr val="accent6">
                  <a:lumMod val="75000"/>
                </a:schemeClr>
              </a:solidFill>
            </a:endParaRPr>
          </a:p>
          <a:p>
            <a:pPr lvl="1"/>
            <a:endParaRPr lang="en-US" altLang="zh-CN" sz="1600" b="0" dirty="0">
              <a:solidFill>
                <a:schemeClr val="accent6">
                  <a:lumMod val="75000"/>
                </a:schemeClr>
              </a:solidFill>
            </a:endParaRPr>
          </a:p>
          <a:p>
            <a:pPr lvl="1"/>
            <a:endParaRPr lang="en-US" altLang="zh-CN" sz="1600" b="0" dirty="0">
              <a:solidFill>
                <a:schemeClr val="accent6">
                  <a:lumMod val="75000"/>
                </a:schemeClr>
              </a:solidFill>
            </a:endParaRPr>
          </a:p>
          <a:p>
            <a:pPr lvl="1"/>
            <a:endParaRPr lang="en-US" altLang="zh-CN" sz="1600" b="0" dirty="0">
              <a:solidFill>
                <a:schemeClr val="accent6">
                  <a:lumMod val="75000"/>
                </a:schemeClr>
              </a:solidFill>
            </a:endParaRPr>
          </a:p>
          <a:p>
            <a:pPr lvl="1"/>
            <a:endParaRPr lang="en-US" altLang="zh-CN" sz="1400" b="0" dirty="0">
              <a:solidFill>
                <a:schemeClr val="accent6">
                  <a:lumMod val="75000"/>
                </a:schemeClr>
              </a:solidFill>
            </a:endParaRPr>
          </a:p>
          <a:p>
            <a:pPr lvl="1"/>
            <a:endParaRPr lang="en-US" altLang="zh-CN" sz="1200" b="0" dirty="0">
              <a:solidFill>
                <a:schemeClr val="accent6">
                  <a:lumMod val="75000"/>
                </a:schemeClr>
              </a:solidFill>
            </a:endParaRPr>
          </a:p>
          <a:p>
            <a:pPr lvl="1"/>
            <a:r>
              <a:rPr lang="zh-CN" altLang="en-US" sz="1600" b="0" dirty="0">
                <a:solidFill>
                  <a:schemeClr val="accent6">
                    <a:lumMod val="75000"/>
                  </a:schemeClr>
                </a:solidFill>
              </a:rPr>
              <a:t>模型参数</a:t>
            </a:r>
            <a:r>
              <a:rPr lang="en-US" altLang="zh-CN" sz="1600" b="0" dirty="0">
                <a:solidFill>
                  <a:schemeClr val="accent6">
                    <a:lumMod val="75000"/>
                  </a:schemeClr>
                </a:solidFill>
              </a:rPr>
              <a:t>: p, d, q</a:t>
            </a:r>
          </a:p>
          <a:p>
            <a:pPr lvl="2">
              <a:lnSpc>
                <a:spcPct val="150000"/>
              </a:lnSpc>
            </a:pPr>
            <a:r>
              <a:rPr lang="en-US" altLang="zh-CN" sz="1600" b="0" dirty="0"/>
              <a:t>p: </a:t>
            </a:r>
            <a:r>
              <a:rPr lang="zh-CN" altLang="en-US" sz="1600" b="0" dirty="0"/>
              <a:t>代表预测模型中采用的时序数据本身的滞后数</a:t>
            </a:r>
            <a:endParaRPr lang="en-US" altLang="zh-CN" sz="1600" b="0" dirty="0"/>
          </a:p>
          <a:p>
            <a:pPr lvl="2">
              <a:lnSpc>
                <a:spcPct val="150000"/>
              </a:lnSpc>
            </a:pPr>
            <a:r>
              <a:rPr lang="en-US" altLang="zh-CN" sz="1600" b="0" dirty="0"/>
              <a:t>d: </a:t>
            </a:r>
            <a:r>
              <a:rPr lang="zh-CN" altLang="en-US" sz="1600" b="0" dirty="0"/>
              <a:t>代表时序数据需要进行几阶差分化，才是稳定的</a:t>
            </a:r>
            <a:r>
              <a:rPr lang="en-US" altLang="zh-CN" sz="1600" b="0" dirty="0"/>
              <a:t>.</a:t>
            </a:r>
          </a:p>
          <a:p>
            <a:pPr lvl="2">
              <a:lnSpc>
                <a:spcPct val="150000"/>
              </a:lnSpc>
            </a:pPr>
            <a:r>
              <a:rPr lang="en-US" altLang="zh-CN" sz="1600" b="0" dirty="0"/>
              <a:t>q:</a:t>
            </a:r>
            <a:r>
              <a:rPr lang="zh-CN" altLang="en-US" sz="1600" b="0" dirty="0"/>
              <a:t>代表预测模型中采用的预测误差的滞后数</a:t>
            </a:r>
            <a:endParaRPr lang="en-US" altLang="zh-CN" sz="1600" b="0" dirty="0"/>
          </a:p>
          <a:p>
            <a:pPr lvl="1"/>
            <a:endParaRPr lang="zh-CN" altLang="en-US" sz="1600" b="0" dirty="0"/>
          </a:p>
        </p:txBody>
      </p:sp>
      <p:pic>
        <p:nvPicPr>
          <p:cNvPr id="3" name="图片 2"/>
          <p:cNvPicPr>
            <a:picLocks noChangeAspect="1"/>
          </p:cNvPicPr>
          <p:nvPr/>
        </p:nvPicPr>
        <p:blipFill>
          <a:blip r:embed="rId3"/>
          <a:stretch>
            <a:fillRect/>
          </a:stretch>
        </p:blipFill>
        <p:spPr>
          <a:xfrm>
            <a:off x="2249774" y="4316449"/>
            <a:ext cx="3795426" cy="901414"/>
          </a:xfrm>
          <a:prstGeom prst="rect">
            <a:avLst/>
          </a:prstGeom>
        </p:spPr>
      </p:pic>
    </p:spTree>
    <p:extLst>
      <p:ext uri="{BB962C8B-B14F-4D97-AF65-F5344CB8AC3E}">
        <p14:creationId xmlns:p14="http://schemas.microsoft.com/office/powerpoint/2010/main" val="25592378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1"/>
            <a:ext cx="11093355" cy="4270597"/>
          </a:xfrm>
        </p:spPr>
        <p:txBody>
          <a:bodyPr/>
          <a:lstStyle/>
          <a:p>
            <a:r>
              <a:rPr lang="en-US" altLang="zh-CN" sz="2000" dirty="0"/>
              <a:t>3</a:t>
            </a:r>
            <a:r>
              <a:rPr lang="en-US" altLang="zh-CN" sz="2000" dirty="0" smtClean="0"/>
              <a:t>.2 </a:t>
            </a:r>
            <a:r>
              <a:rPr lang="en-US" altLang="zh-CN" sz="2000" dirty="0"/>
              <a:t>ARIMA </a:t>
            </a:r>
            <a:r>
              <a:rPr lang="zh-CN" altLang="en-US" sz="2000" dirty="0"/>
              <a:t>建模</a:t>
            </a:r>
            <a:endParaRPr lang="en-US" altLang="zh-CN" sz="2000" dirty="0"/>
          </a:p>
          <a:p>
            <a:endParaRPr lang="en-US" altLang="zh-CN" sz="1400" dirty="0"/>
          </a:p>
          <a:p>
            <a:pPr marL="457200" lvl="1" indent="0">
              <a:buNone/>
            </a:pPr>
            <a:r>
              <a:rPr lang="en-US" altLang="zh-CN" sz="1800" b="0" dirty="0" smtClean="0">
                <a:solidFill>
                  <a:srgbClr val="0070C0"/>
                </a:solidFill>
              </a:rPr>
              <a:t>3.2.1 </a:t>
            </a:r>
            <a:r>
              <a:rPr lang="zh-CN" altLang="en-US" sz="1800" b="0" dirty="0">
                <a:solidFill>
                  <a:srgbClr val="0070C0"/>
                </a:solidFill>
              </a:rPr>
              <a:t>模型识别和定阶</a:t>
            </a:r>
            <a:endParaRPr lang="en-US" altLang="zh-CN" sz="1800" b="0" dirty="0">
              <a:solidFill>
                <a:srgbClr val="0070C0"/>
              </a:solidFill>
            </a:endParaRPr>
          </a:p>
          <a:p>
            <a:pPr marL="457200" lvl="1" indent="0">
              <a:buNone/>
            </a:pPr>
            <a:endParaRPr lang="en-US" altLang="zh-CN" sz="800" b="0" dirty="0">
              <a:solidFill>
                <a:srgbClr val="0070C0"/>
              </a:solidFill>
            </a:endParaRPr>
          </a:p>
          <a:p>
            <a:pPr lvl="1">
              <a:lnSpc>
                <a:spcPct val="150000"/>
              </a:lnSpc>
              <a:buFont typeface="Wingdings" panose="05000000000000000000" pitchFamily="2" charset="2"/>
              <a:buChar char="Ø"/>
            </a:pPr>
            <a:r>
              <a:rPr lang="en-US" altLang="zh-CN" sz="1600" b="0" dirty="0"/>
              <a:t>	</a:t>
            </a:r>
            <a:r>
              <a:rPr lang="zh-CN" altLang="en-US" sz="1600" b="0" dirty="0"/>
              <a:t>首先观察数据是否是平稳序列，对于非平稳时间序列进行</a:t>
            </a:r>
            <a:r>
              <a:rPr lang="en-US" altLang="zh-CN" sz="1600" b="0" dirty="0"/>
              <a:t>d</a:t>
            </a:r>
            <a:r>
              <a:rPr lang="zh-CN" altLang="en-US" sz="1600" b="0" dirty="0"/>
              <a:t>阶差分运算，化为平稳时间序列；</a:t>
            </a:r>
            <a:endParaRPr lang="en-US" altLang="zh-CN" sz="1600" b="0" dirty="0"/>
          </a:p>
          <a:p>
            <a:pPr lvl="1">
              <a:lnSpc>
                <a:spcPct val="150000"/>
              </a:lnSpc>
              <a:buFont typeface="Wingdings" panose="05000000000000000000" pitchFamily="2" charset="2"/>
              <a:buChar char="Ø"/>
            </a:pPr>
            <a:r>
              <a:rPr lang="zh-CN" altLang="en-US" sz="1600" b="0" dirty="0"/>
              <a:t>  分析自相关图和偏自相关图，得到阶层 </a:t>
            </a:r>
            <a:r>
              <a:rPr lang="en-US" altLang="zh-CN" sz="1600" b="0" dirty="0"/>
              <a:t>p </a:t>
            </a:r>
            <a:r>
              <a:rPr lang="zh-CN" altLang="en-US" sz="1600" b="0" dirty="0"/>
              <a:t>和阶数 </a:t>
            </a:r>
            <a:r>
              <a:rPr lang="en-US" altLang="zh-CN" sz="1600" b="0" dirty="0"/>
              <a:t>q</a:t>
            </a:r>
          </a:p>
          <a:p>
            <a:pPr lvl="2">
              <a:lnSpc>
                <a:spcPct val="150000"/>
              </a:lnSpc>
            </a:pPr>
            <a:r>
              <a:rPr lang="zh-CN" altLang="en-US" sz="1200" b="0" dirty="0"/>
              <a:t>自相关函数</a:t>
            </a:r>
            <a:r>
              <a:rPr lang="en-US" altLang="zh-CN" sz="1200" b="0" dirty="0"/>
              <a:t>ACF</a:t>
            </a:r>
            <a:r>
              <a:rPr lang="zh-CN" altLang="en-US" sz="1200" b="0" dirty="0"/>
              <a:t>描述时间序列观测值与其过去的观测值之间的线性相关性，公式：</a:t>
            </a:r>
            <a:endParaRPr lang="en-US" altLang="zh-CN" sz="1200" b="0" dirty="0"/>
          </a:p>
          <a:p>
            <a:pPr lvl="2">
              <a:lnSpc>
                <a:spcPct val="150000"/>
              </a:lnSpc>
            </a:pPr>
            <a:r>
              <a:rPr lang="zh-CN" altLang="en-US" sz="1200" b="0" dirty="0"/>
              <a:t>偏自相关函数</a:t>
            </a:r>
            <a:r>
              <a:rPr lang="en-US" altLang="zh-CN" sz="1200" b="0" dirty="0"/>
              <a:t>PACF</a:t>
            </a:r>
            <a:r>
              <a:rPr lang="zh-CN" altLang="en-US" sz="1200" b="0" dirty="0"/>
              <a:t>描述在给定</a:t>
            </a:r>
            <a:r>
              <a:rPr lang="zh-CN" altLang="en-US" sz="1200" dirty="0"/>
              <a:t>中间观测值</a:t>
            </a:r>
            <a:r>
              <a:rPr lang="zh-CN" altLang="en-US" sz="1200" b="0" dirty="0"/>
              <a:t>的条件下，时间序列观测值与过去的观测值之间的线性相关性。</a:t>
            </a:r>
            <a:endParaRPr lang="en-US" altLang="zh-CN" sz="1200" b="0" dirty="0"/>
          </a:p>
          <a:p>
            <a:pPr lvl="2">
              <a:lnSpc>
                <a:spcPct val="150000"/>
              </a:lnSpc>
            </a:pPr>
            <a:r>
              <a:rPr lang="zh-CN" altLang="en-US" sz="1200" b="0" dirty="0"/>
              <a:t>拖尾指序列以指数率单调递减或震荡衰减，而截尾指序列从某个时点变得非常小</a:t>
            </a:r>
            <a:endParaRPr lang="en-US" altLang="zh-CN" sz="1200" b="0" dirty="0"/>
          </a:p>
          <a:p>
            <a:pPr lvl="2">
              <a:lnSpc>
                <a:spcPct val="150000"/>
              </a:lnSpc>
            </a:pPr>
            <a:r>
              <a:rPr lang="en-US" altLang="zh-CN" sz="1200" b="0" dirty="0"/>
              <a:t>p</a:t>
            </a:r>
            <a:r>
              <a:rPr lang="zh-CN" altLang="en-US" sz="1200" b="0" dirty="0"/>
              <a:t>，</a:t>
            </a:r>
            <a:r>
              <a:rPr lang="en-US" altLang="zh-CN" sz="1200" b="0" dirty="0"/>
              <a:t>q</a:t>
            </a:r>
            <a:r>
              <a:rPr lang="zh-CN" altLang="en-US" sz="1200" b="0" dirty="0"/>
              <a:t>的确定基于如下规则：</a:t>
            </a:r>
            <a:endParaRPr lang="en-US" altLang="zh-CN" sz="1200" b="0" dirty="0"/>
          </a:p>
          <a:p>
            <a:pPr marL="513080" lvl="2" indent="0">
              <a:lnSpc>
                <a:spcPct val="150000"/>
              </a:lnSpc>
              <a:buNone/>
            </a:pPr>
            <a:r>
              <a:rPr lang="en-US" altLang="zh-CN" sz="1600" b="0" dirty="0"/>
              <a:t>  </a:t>
            </a:r>
          </a:p>
          <a:p>
            <a:pPr marL="741680" lvl="2">
              <a:lnSpc>
                <a:spcPct val="150000"/>
              </a:lnSpc>
              <a:buFont typeface="Wingdings" panose="05000000000000000000" pitchFamily="2" charset="2"/>
              <a:buChar char="Ø"/>
            </a:pPr>
            <a:r>
              <a:rPr lang="zh-CN" altLang="en-US" sz="1600" b="0" dirty="0"/>
              <a:t>  构建模型</a:t>
            </a:r>
            <a:endParaRPr lang="en-US" altLang="zh-CN" sz="1600" b="0" dirty="0"/>
          </a:p>
          <a:p>
            <a:pPr lvl="2">
              <a:lnSpc>
                <a:spcPct val="150000"/>
              </a:lnSpc>
            </a:pPr>
            <a:endParaRPr lang="en-US" altLang="zh-CN" sz="1200" b="0" dirty="0"/>
          </a:p>
          <a:p>
            <a:pPr lvl="2">
              <a:lnSpc>
                <a:spcPct val="150000"/>
              </a:lnSpc>
              <a:buFont typeface="Wingdings" panose="05000000000000000000" pitchFamily="2" charset="2"/>
              <a:buChar char="Ø"/>
            </a:pPr>
            <a:endParaRPr lang="en-US" altLang="zh-CN" sz="1200" b="0" dirty="0"/>
          </a:p>
          <a:p>
            <a:pPr lvl="2">
              <a:lnSpc>
                <a:spcPct val="150000"/>
              </a:lnSpc>
              <a:buFont typeface="Wingdings" panose="05000000000000000000" pitchFamily="2" charset="2"/>
              <a:buChar char="Ø"/>
            </a:pPr>
            <a:endParaRPr lang="en-US" altLang="zh-CN" sz="1200" b="0" dirty="0"/>
          </a:p>
          <a:p>
            <a:pPr lvl="1">
              <a:buFont typeface="Wingdings" panose="05000000000000000000" pitchFamily="2" charset="2"/>
              <a:buChar char="Ø"/>
            </a:pPr>
            <a:endParaRPr lang="en-US" altLang="zh-CN" sz="1600" b="0" dirty="0"/>
          </a:p>
          <a:p>
            <a:pPr lvl="1">
              <a:buFont typeface="Wingdings" panose="05000000000000000000" pitchFamily="2" charset="2"/>
              <a:buChar char="Ø"/>
            </a:pPr>
            <a:endParaRPr lang="en-US" altLang="zh-CN" sz="1600" b="0" dirty="0"/>
          </a:p>
          <a:p>
            <a:pPr marL="457200" lvl="1" indent="0">
              <a:buNone/>
            </a:pPr>
            <a:endParaRPr lang="en-US" altLang="zh-CN" sz="1600" b="0" dirty="0"/>
          </a:p>
          <a:p>
            <a:pPr lvl="2"/>
            <a:endParaRPr lang="en-US" altLang="zh-CN" sz="1200" b="0" dirty="0"/>
          </a:p>
          <a:p>
            <a:pPr marL="457200" lvl="1" indent="0">
              <a:buNone/>
            </a:pPr>
            <a:endParaRPr lang="en-US" altLang="zh-CN" sz="1600" b="0" dirty="0"/>
          </a:p>
          <a:p>
            <a:pPr marL="457200" lvl="1" indent="0">
              <a:buNone/>
            </a:pPr>
            <a:endParaRPr lang="en-US" altLang="zh-CN" sz="1600" b="0" dirty="0"/>
          </a:p>
          <a:p>
            <a:pPr marL="457200" lvl="1" indent="0">
              <a:buNone/>
            </a:pPr>
            <a:endParaRPr lang="zh-CN" altLang="en-US" sz="1600" b="0" dirty="0"/>
          </a:p>
        </p:txBody>
      </p:sp>
      <p:pic>
        <p:nvPicPr>
          <p:cNvPr id="3" name="图片 2"/>
          <p:cNvPicPr>
            <a:picLocks noChangeAspect="1"/>
          </p:cNvPicPr>
          <p:nvPr/>
        </p:nvPicPr>
        <p:blipFill>
          <a:blip r:embed="rId3"/>
          <a:stretch>
            <a:fillRect/>
          </a:stretch>
        </p:blipFill>
        <p:spPr>
          <a:xfrm>
            <a:off x="7359050" y="3296301"/>
            <a:ext cx="1954497" cy="517709"/>
          </a:xfrm>
          <a:prstGeom prst="rect">
            <a:avLst/>
          </a:prstGeom>
        </p:spPr>
      </p:pic>
      <p:pic>
        <p:nvPicPr>
          <p:cNvPr id="4" name="图片 3"/>
          <p:cNvPicPr>
            <a:picLocks noChangeAspect="1"/>
          </p:cNvPicPr>
          <p:nvPr/>
        </p:nvPicPr>
        <p:blipFill>
          <a:blip r:embed="rId4"/>
          <a:stretch>
            <a:fillRect/>
          </a:stretch>
        </p:blipFill>
        <p:spPr>
          <a:xfrm>
            <a:off x="3536483" y="4474671"/>
            <a:ext cx="4543425" cy="1190625"/>
          </a:xfrm>
          <a:prstGeom prst="rect">
            <a:avLst/>
          </a:prstGeom>
        </p:spPr>
      </p:pic>
    </p:spTree>
    <p:extLst>
      <p:ext uri="{BB962C8B-B14F-4D97-AF65-F5344CB8AC3E}">
        <p14:creationId xmlns:p14="http://schemas.microsoft.com/office/powerpoint/2010/main" val="11658561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2"/>
            <a:ext cx="10752667" cy="596456"/>
          </a:xfrm>
        </p:spPr>
        <p:txBody>
          <a:bodyPr/>
          <a:lstStyle/>
          <a:p>
            <a:r>
              <a:rPr lang="zh-CN" altLang="en-US" dirty="0" smtClean="0"/>
              <a:t>组员及分工</a:t>
            </a:r>
            <a:endParaRPr lang="en-US" altLang="zh-CN" dirty="0" smtClean="0"/>
          </a:p>
        </p:txBody>
      </p:sp>
      <p:pic>
        <p:nvPicPr>
          <p:cNvPr id="3" name="图片 2"/>
          <p:cNvPicPr>
            <a:picLocks noChangeAspect="1"/>
          </p:cNvPicPr>
          <p:nvPr/>
        </p:nvPicPr>
        <p:blipFill>
          <a:blip r:embed="rId3"/>
          <a:stretch>
            <a:fillRect/>
          </a:stretch>
        </p:blipFill>
        <p:spPr>
          <a:xfrm>
            <a:off x="1281335" y="2344055"/>
            <a:ext cx="9142417" cy="3240350"/>
          </a:xfrm>
          <a:prstGeom prst="rect">
            <a:avLst/>
          </a:prstGeom>
        </p:spPr>
      </p:pic>
    </p:spTree>
    <p:extLst>
      <p:ext uri="{BB962C8B-B14F-4D97-AF65-F5344CB8AC3E}">
        <p14:creationId xmlns:p14="http://schemas.microsoft.com/office/powerpoint/2010/main" val="13871857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405467"/>
            <a:ext cx="10843097" cy="3830675"/>
          </a:xfrm>
        </p:spPr>
        <p:txBody>
          <a:bodyPr/>
          <a:lstStyle/>
          <a:p>
            <a:pPr marL="0" indent="0">
              <a:buNone/>
            </a:pPr>
            <a:endParaRPr lang="en-US" altLang="zh-CN" sz="1400" dirty="0"/>
          </a:p>
          <a:p>
            <a:pPr marL="457200" lvl="1" indent="0">
              <a:buNone/>
            </a:pPr>
            <a:r>
              <a:rPr lang="en-US" altLang="zh-CN" sz="1800" b="0" dirty="0">
                <a:solidFill>
                  <a:srgbClr val="0070C0"/>
                </a:solidFill>
              </a:rPr>
              <a:t>3</a:t>
            </a:r>
            <a:r>
              <a:rPr lang="en-US" altLang="zh-CN" sz="1800" b="0" dirty="0" smtClean="0">
                <a:solidFill>
                  <a:srgbClr val="0070C0"/>
                </a:solidFill>
              </a:rPr>
              <a:t>.2.2 </a:t>
            </a:r>
            <a:r>
              <a:rPr lang="zh-CN" altLang="en-US" sz="1800" b="0" dirty="0">
                <a:solidFill>
                  <a:srgbClr val="0070C0"/>
                </a:solidFill>
              </a:rPr>
              <a:t>参数估计法</a:t>
            </a:r>
            <a:endParaRPr lang="en-US" altLang="zh-CN" sz="1800" b="0" dirty="0">
              <a:solidFill>
                <a:srgbClr val="0070C0"/>
              </a:solidFill>
            </a:endParaRPr>
          </a:p>
          <a:p>
            <a:pPr marL="457200" lvl="1" indent="0">
              <a:buNone/>
            </a:pPr>
            <a:endParaRPr lang="en-US" altLang="zh-CN" sz="1600" b="0" dirty="0"/>
          </a:p>
          <a:p>
            <a:pPr marL="457200" lvl="1" indent="0">
              <a:buNone/>
            </a:pPr>
            <a:r>
              <a:rPr lang="en-US" altLang="zh-CN" sz="1600" b="0" dirty="0"/>
              <a:t>	</a:t>
            </a:r>
            <a:r>
              <a:rPr lang="zh-CN" altLang="en-US" sz="1800" b="0" dirty="0"/>
              <a:t>可以根据信息准则函数法，来确定模型的阶数，常用的信息准则有两种：</a:t>
            </a:r>
            <a:endParaRPr lang="en-US" altLang="zh-CN" sz="1800" b="0" dirty="0"/>
          </a:p>
          <a:p>
            <a:pPr marL="914400" lvl="2" indent="0">
              <a:lnSpc>
                <a:spcPct val="200000"/>
              </a:lnSpc>
              <a:buNone/>
            </a:pPr>
            <a:endParaRPr lang="en-US" altLang="zh-CN" sz="1000" dirty="0"/>
          </a:p>
          <a:p>
            <a:pPr marL="914400" lvl="2" indent="0">
              <a:buNone/>
            </a:pPr>
            <a:r>
              <a:rPr lang="en-US" altLang="zh-CN" sz="1600" dirty="0"/>
              <a:t>AIC</a:t>
            </a:r>
            <a:r>
              <a:rPr lang="zh-CN" altLang="en-US" sz="1600" dirty="0"/>
              <a:t>准则</a:t>
            </a:r>
            <a:r>
              <a:rPr lang="zh-CN" altLang="en-US" sz="1600" b="0" dirty="0"/>
              <a:t>（最小化信息量准则），公式：</a:t>
            </a:r>
            <a:endParaRPr lang="en-US" altLang="zh-CN" sz="1600" b="0" dirty="0"/>
          </a:p>
          <a:p>
            <a:pPr marL="914400" lvl="2" indent="0">
              <a:lnSpc>
                <a:spcPct val="150000"/>
              </a:lnSpc>
              <a:buNone/>
            </a:pPr>
            <a:r>
              <a:rPr lang="en-US" altLang="zh-CN" sz="1600" b="0" dirty="0"/>
              <a:t>	AIC = 2 *</a:t>
            </a:r>
            <a:r>
              <a:rPr lang="zh-CN" altLang="en-US" sz="1600" b="0" dirty="0"/>
              <a:t>（模型参数的个数）</a:t>
            </a:r>
            <a:r>
              <a:rPr lang="en-US" altLang="zh-CN" sz="1600" b="0" dirty="0"/>
              <a:t>-2ln</a:t>
            </a:r>
            <a:r>
              <a:rPr lang="zh-CN" altLang="en-US" sz="1600" b="0" dirty="0"/>
              <a:t>（模型的极大似然函数）</a:t>
            </a:r>
            <a:endParaRPr lang="en-US" altLang="zh-CN" sz="1600" b="0" dirty="0"/>
          </a:p>
          <a:p>
            <a:pPr marL="914400" lvl="2" indent="0">
              <a:lnSpc>
                <a:spcPct val="150000"/>
              </a:lnSpc>
              <a:buNone/>
            </a:pPr>
            <a:endParaRPr lang="en-US" altLang="zh-CN" sz="1600" b="0" dirty="0"/>
          </a:p>
          <a:p>
            <a:pPr marL="914400" lvl="2" indent="0">
              <a:lnSpc>
                <a:spcPct val="150000"/>
              </a:lnSpc>
              <a:buNone/>
            </a:pPr>
            <a:r>
              <a:rPr lang="en-US" altLang="zh-CN" sz="1600" dirty="0"/>
              <a:t>BIC</a:t>
            </a:r>
            <a:r>
              <a:rPr lang="zh-CN" altLang="en-US" sz="1600" dirty="0"/>
              <a:t>准则</a:t>
            </a:r>
            <a:r>
              <a:rPr lang="zh-CN" altLang="en-US" sz="1600" b="0" dirty="0"/>
              <a:t>（贝叶斯信息准则），公式：</a:t>
            </a:r>
            <a:endParaRPr lang="en-US" altLang="zh-CN" sz="1600" b="0" dirty="0"/>
          </a:p>
          <a:p>
            <a:pPr marL="914400" lvl="2" indent="0">
              <a:lnSpc>
                <a:spcPct val="150000"/>
              </a:lnSpc>
              <a:buNone/>
            </a:pPr>
            <a:r>
              <a:rPr lang="en-US" altLang="zh-CN" sz="1600" b="0" dirty="0"/>
              <a:t>	BIC = ln(n) * (</a:t>
            </a:r>
            <a:r>
              <a:rPr lang="zh-CN" altLang="en-US" sz="1600" b="0" dirty="0"/>
              <a:t>模型中参数的个数</a:t>
            </a:r>
            <a:r>
              <a:rPr lang="en-US" altLang="zh-CN" sz="1600" b="0" dirty="0"/>
              <a:t>) - 2ln(</a:t>
            </a:r>
            <a:r>
              <a:rPr lang="zh-CN" altLang="en-US" sz="1600" b="0" dirty="0"/>
              <a:t>模型的极大似然函数值</a:t>
            </a:r>
            <a:r>
              <a:rPr lang="en-US" altLang="zh-CN" sz="1600" b="0" dirty="0"/>
              <a:t>)</a:t>
            </a:r>
            <a:r>
              <a:rPr lang="zh-CN" altLang="en-US" sz="1600" b="0" dirty="0"/>
              <a:t>，</a:t>
            </a:r>
            <a:r>
              <a:rPr lang="en-US" altLang="zh-CN" sz="1600" b="0" dirty="0"/>
              <a:t>n</a:t>
            </a:r>
            <a:r>
              <a:rPr lang="zh-CN" altLang="en-US" sz="1600" b="0" dirty="0"/>
              <a:t>是样本容量</a:t>
            </a:r>
            <a:endParaRPr lang="en-US" altLang="zh-CN" sz="1600" b="0" dirty="0"/>
          </a:p>
          <a:p>
            <a:pPr marL="914400" lvl="2" indent="0">
              <a:lnSpc>
                <a:spcPct val="150000"/>
              </a:lnSpc>
              <a:buNone/>
            </a:pPr>
            <a:endParaRPr lang="en-US" altLang="zh-CN" sz="1200" b="0" dirty="0"/>
          </a:p>
          <a:p>
            <a:pPr lvl="2">
              <a:lnSpc>
                <a:spcPct val="150000"/>
              </a:lnSpc>
              <a:buFont typeface="Wingdings" panose="05000000000000000000" pitchFamily="2" charset="2"/>
              <a:buChar char="Ø"/>
            </a:pPr>
            <a:endParaRPr lang="en-US" altLang="zh-CN" sz="1200" b="0" dirty="0"/>
          </a:p>
          <a:p>
            <a:pPr lvl="2">
              <a:lnSpc>
                <a:spcPct val="150000"/>
              </a:lnSpc>
              <a:buFont typeface="Wingdings" panose="05000000000000000000" pitchFamily="2" charset="2"/>
              <a:buChar char="Ø"/>
            </a:pPr>
            <a:endParaRPr lang="en-US" altLang="zh-CN" sz="1200" b="0" dirty="0"/>
          </a:p>
          <a:p>
            <a:pPr lvl="1">
              <a:buFont typeface="Wingdings" panose="05000000000000000000" pitchFamily="2" charset="2"/>
              <a:buChar char="Ø"/>
            </a:pPr>
            <a:endParaRPr lang="en-US" altLang="zh-CN" sz="1600" b="0" dirty="0"/>
          </a:p>
          <a:p>
            <a:pPr lvl="1">
              <a:buFont typeface="Wingdings" panose="05000000000000000000" pitchFamily="2" charset="2"/>
              <a:buChar char="Ø"/>
            </a:pPr>
            <a:endParaRPr lang="en-US" altLang="zh-CN" sz="1600" b="0" dirty="0"/>
          </a:p>
          <a:p>
            <a:pPr marL="457200" lvl="1" indent="0">
              <a:buNone/>
            </a:pPr>
            <a:endParaRPr lang="en-US" altLang="zh-CN" sz="1600" b="0" dirty="0"/>
          </a:p>
          <a:p>
            <a:pPr lvl="2"/>
            <a:endParaRPr lang="en-US" altLang="zh-CN" sz="1200" b="0" dirty="0"/>
          </a:p>
          <a:p>
            <a:pPr marL="457200" lvl="1" indent="0">
              <a:buNone/>
            </a:pPr>
            <a:endParaRPr lang="en-US" altLang="zh-CN" sz="1600" b="0" dirty="0"/>
          </a:p>
          <a:p>
            <a:pPr marL="457200" lvl="1" indent="0">
              <a:buNone/>
            </a:pPr>
            <a:endParaRPr lang="en-US" altLang="zh-CN" sz="1600" b="0" dirty="0"/>
          </a:p>
          <a:p>
            <a:pPr marL="457200" lvl="1" indent="0">
              <a:buNone/>
            </a:pPr>
            <a:endParaRPr lang="zh-CN" altLang="en-US" sz="1600" b="0" dirty="0"/>
          </a:p>
        </p:txBody>
      </p:sp>
    </p:spTree>
    <p:extLst>
      <p:ext uri="{BB962C8B-B14F-4D97-AF65-F5344CB8AC3E}">
        <p14:creationId xmlns:p14="http://schemas.microsoft.com/office/powerpoint/2010/main" val="2667498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405467"/>
            <a:ext cx="11093355" cy="4408191"/>
          </a:xfrm>
        </p:spPr>
        <p:txBody>
          <a:bodyPr/>
          <a:lstStyle/>
          <a:p>
            <a:pPr marL="0" indent="0">
              <a:buNone/>
            </a:pPr>
            <a:endParaRPr lang="en-US" altLang="zh-CN" sz="1400" dirty="0"/>
          </a:p>
          <a:p>
            <a:pPr marL="457200" lvl="1" indent="0">
              <a:buNone/>
            </a:pPr>
            <a:r>
              <a:rPr lang="en-US" altLang="zh-CN" sz="1800" b="0" dirty="0">
                <a:solidFill>
                  <a:srgbClr val="0070C0"/>
                </a:solidFill>
              </a:rPr>
              <a:t>3</a:t>
            </a:r>
            <a:r>
              <a:rPr lang="en-US" altLang="zh-CN" sz="1800" b="0" dirty="0" smtClean="0">
                <a:solidFill>
                  <a:srgbClr val="0070C0"/>
                </a:solidFill>
              </a:rPr>
              <a:t>.2.3 </a:t>
            </a:r>
            <a:r>
              <a:rPr lang="zh-CN" altLang="en-US" sz="1800" b="0" dirty="0">
                <a:solidFill>
                  <a:srgbClr val="0070C0"/>
                </a:solidFill>
              </a:rPr>
              <a:t>模型检验</a:t>
            </a:r>
            <a:endParaRPr lang="en-US" altLang="zh-CN" sz="1800" b="0" dirty="0">
              <a:solidFill>
                <a:srgbClr val="0070C0"/>
              </a:solidFill>
            </a:endParaRPr>
          </a:p>
          <a:p>
            <a:pPr marL="457200" lvl="1" indent="0">
              <a:buNone/>
            </a:pPr>
            <a:r>
              <a:rPr lang="en-US" altLang="zh-CN" sz="1600" b="0" dirty="0"/>
              <a:t>	</a:t>
            </a:r>
          </a:p>
          <a:p>
            <a:pPr marL="457200" lvl="1" indent="0">
              <a:lnSpc>
                <a:spcPct val="150000"/>
              </a:lnSpc>
              <a:buNone/>
            </a:pPr>
            <a:r>
              <a:rPr lang="en-US" altLang="zh-CN" sz="1600" b="0" dirty="0"/>
              <a:t>	</a:t>
            </a:r>
            <a:r>
              <a:rPr lang="zh-CN" altLang="en-US" sz="1600" b="0" dirty="0"/>
              <a:t>（</a:t>
            </a:r>
            <a:r>
              <a:rPr lang="en-US" altLang="zh-CN" sz="1600" b="0" dirty="0"/>
              <a:t>1</a:t>
            </a:r>
            <a:r>
              <a:rPr lang="zh-CN" altLang="en-US" sz="1600" b="0" dirty="0"/>
              <a:t>）检验参数估计的显著性（</a:t>
            </a:r>
            <a:r>
              <a:rPr lang="en-US" altLang="zh-CN" sz="1600" b="0" dirty="0"/>
              <a:t>t</a:t>
            </a:r>
            <a:r>
              <a:rPr lang="zh-CN" altLang="en-US" sz="1600" b="0" dirty="0"/>
              <a:t>检验）</a:t>
            </a:r>
          </a:p>
          <a:p>
            <a:pPr marL="457200" lvl="1" indent="0">
              <a:lnSpc>
                <a:spcPct val="150000"/>
              </a:lnSpc>
              <a:buNone/>
            </a:pPr>
            <a:r>
              <a:rPr lang="en-US" altLang="zh-CN" sz="1600" b="0" dirty="0"/>
              <a:t>	</a:t>
            </a:r>
            <a:r>
              <a:rPr lang="zh-CN" altLang="en-US" sz="1600" b="0" dirty="0"/>
              <a:t>（</a:t>
            </a:r>
            <a:r>
              <a:rPr lang="en-US" altLang="zh-CN" sz="1600" b="0" dirty="0"/>
              <a:t>2</a:t>
            </a:r>
            <a:r>
              <a:rPr lang="zh-CN" altLang="en-US" sz="1600" b="0" dirty="0"/>
              <a:t>）检验残差序列的随机性，即残差之间是独立的</a:t>
            </a:r>
            <a:endParaRPr lang="en-US" altLang="zh-CN" sz="1200" b="0" dirty="0"/>
          </a:p>
          <a:p>
            <a:pPr marL="457200" lvl="1" indent="0">
              <a:buNone/>
            </a:pPr>
            <a:endParaRPr lang="en-US" altLang="zh-CN" sz="1800" b="0" dirty="0">
              <a:solidFill>
                <a:srgbClr val="0070C0"/>
              </a:solidFill>
            </a:endParaRPr>
          </a:p>
          <a:p>
            <a:pPr marL="457200" lvl="1" indent="0">
              <a:buNone/>
            </a:pPr>
            <a:r>
              <a:rPr lang="en-US" altLang="zh-CN" sz="1800" b="0" dirty="0">
                <a:solidFill>
                  <a:srgbClr val="0070C0"/>
                </a:solidFill>
              </a:rPr>
              <a:t>3</a:t>
            </a:r>
            <a:r>
              <a:rPr lang="en-US" altLang="zh-CN" sz="1800" b="0" dirty="0" smtClean="0">
                <a:solidFill>
                  <a:srgbClr val="0070C0"/>
                </a:solidFill>
              </a:rPr>
              <a:t>.2.4 </a:t>
            </a:r>
            <a:r>
              <a:rPr lang="zh-CN" altLang="en-US" sz="1800" b="0" dirty="0">
                <a:solidFill>
                  <a:srgbClr val="0070C0"/>
                </a:solidFill>
              </a:rPr>
              <a:t>模型预测</a:t>
            </a:r>
            <a:endParaRPr lang="en-US" altLang="zh-CN" sz="1800" b="0" dirty="0">
              <a:solidFill>
                <a:srgbClr val="0070C0"/>
              </a:solidFill>
            </a:endParaRPr>
          </a:p>
          <a:p>
            <a:pPr marL="457200" lvl="1" indent="0">
              <a:buNone/>
            </a:pPr>
            <a:r>
              <a:rPr lang="en-US" altLang="zh-CN" sz="1600" b="0" dirty="0">
                <a:solidFill>
                  <a:prstClr val="black"/>
                </a:solidFill>
              </a:rPr>
              <a:t>	</a:t>
            </a:r>
          </a:p>
          <a:p>
            <a:pPr marL="457200" lvl="1" indent="0">
              <a:lnSpc>
                <a:spcPct val="150000"/>
              </a:lnSpc>
              <a:buNone/>
            </a:pPr>
            <a:r>
              <a:rPr lang="en-US" altLang="zh-CN" sz="1600" b="0" dirty="0">
                <a:solidFill>
                  <a:prstClr val="black"/>
                </a:solidFill>
              </a:rPr>
              <a:t>	</a:t>
            </a:r>
            <a:r>
              <a:rPr lang="zh-CN" altLang="en-US" sz="1600" b="0" dirty="0">
                <a:solidFill>
                  <a:prstClr val="black"/>
                </a:solidFill>
              </a:rPr>
              <a:t>（</a:t>
            </a:r>
            <a:r>
              <a:rPr lang="en-US" altLang="zh-CN" sz="1600" b="0" dirty="0">
                <a:solidFill>
                  <a:prstClr val="black"/>
                </a:solidFill>
              </a:rPr>
              <a:t>1</a:t>
            </a:r>
            <a:r>
              <a:rPr lang="zh-CN" altLang="en-US" sz="1600" b="0" dirty="0">
                <a:solidFill>
                  <a:prstClr val="black"/>
                </a:solidFill>
              </a:rPr>
              <a:t>）</a:t>
            </a:r>
            <a:r>
              <a:rPr lang="en-US" altLang="zh-CN" sz="1600" b="0" dirty="0">
                <a:solidFill>
                  <a:prstClr val="black"/>
                </a:solidFill>
              </a:rPr>
              <a:t>predict</a:t>
            </a:r>
            <a:r>
              <a:rPr lang="zh-CN" altLang="en-US" sz="1600" b="0" dirty="0">
                <a:solidFill>
                  <a:prstClr val="black"/>
                </a:solidFill>
              </a:rPr>
              <a:t>函数：进行预测的时间段必须在训练</a:t>
            </a:r>
            <a:r>
              <a:rPr lang="en-US" altLang="zh-CN" sz="1600" b="0" dirty="0">
                <a:solidFill>
                  <a:prstClr val="black"/>
                </a:solidFill>
              </a:rPr>
              <a:t>ARIMA</a:t>
            </a:r>
            <a:r>
              <a:rPr lang="zh-CN" altLang="en-US" sz="1600" b="0" dirty="0">
                <a:solidFill>
                  <a:prstClr val="black"/>
                </a:solidFill>
              </a:rPr>
              <a:t>模型的数据中</a:t>
            </a:r>
            <a:endParaRPr lang="en-US" altLang="zh-CN" sz="1600" b="0" dirty="0">
              <a:solidFill>
                <a:prstClr val="black"/>
              </a:solidFill>
            </a:endParaRPr>
          </a:p>
          <a:p>
            <a:pPr marL="457200" lvl="1" indent="0">
              <a:lnSpc>
                <a:spcPct val="150000"/>
              </a:lnSpc>
              <a:buNone/>
            </a:pPr>
            <a:r>
              <a:rPr lang="en-US" altLang="zh-CN" sz="1600" b="0" dirty="0">
                <a:solidFill>
                  <a:prstClr val="black"/>
                </a:solidFill>
              </a:rPr>
              <a:t>	</a:t>
            </a:r>
            <a:r>
              <a:rPr lang="zh-CN" altLang="en-US" sz="1600" b="0" dirty="0">
                <a:solidFill>
                  <a:prstClr val="black"/>
                </a:solidFill>
              </a:rPr>
              <a:t>（</a:t>
            </a:r>
            <a:r>
              <a:rPr lang="en-US" altLang="zh-CN" sz="1600" b="0" dirty="0">
                <a:solidFill>
                  <a:prstClr val="black"/>
                </a:solidFill>
              </a:rPr>
              <a:t>2</a:t>
            </a:r>
            <a:r>
              <a:rPr lang="zh-CN" altLang="en-US" sz="1600" b="0" dirty="0">
                <a:solidFill>
                  <a:prstClr val="black"/>
                </a:solidFill>
              </a:rPr>
              <a:t>）</a:t>
            </a:r>
            <a:r>
              <a:rPr lang="en-US" altLang="zh-CN" sz="1600" b="0" dirty="0">
                <a:solidFill>
                  <a:prstClr val="black"/>
                </a:solidFill>
              </a:rPr>
              <a:t>forecast</a:t>
            </a:r>
            <a:r>
              <a:rPr lang="zh-CN" altLang="en-US" sz="1600" b="0" dirty="0">
                <a:solidFill>
                  <a:prstClr val="black"/>
                </a:solidFill>
              </a:rPr>
              <a:t>函数：对训练数据集末尾下一个时间段的值进行预估</a:t>
            </a:r>
            <a:endParaRPr lang="en-US" altLang="zh-CN" sz="1200" b="0" dirty="0">
              <a:solidFill>
                <a:prstClr val="black"/>
              </a:solidFill>
            </a:endParaRPr>
          </a:p>
          <a:p>
            <a:pPr marL="457200" lvl="1" indent="0">
              <a:buNone/>
            </a:pPr>
            <a:endParaRPr lang="en-US" altLang="zh-CN" sz="1200" b="0" dirty="0"/>
          </a:p>
          <a:p>
            <a:pPr lvl="1">
              <a:buFont typeface="Wingdings" panose="05000000000000000000" pitchFamily="2" charset="2"/>
              <a:buChar char="Ø"/>
            </a:pPr>
            <a:endParaRPr lang="en-US" altLang="zh-CN" sz="1600" b="0" dirty="0"/>
          </a:p>
          <a:p>
            <a:pPr lvl="1">
              <a:buFont typeface="Wingdings" panose="05000000000000000000" pitchFamily="2" charset="2"/>
              <a:buChar char="Ø"/>
            </a:pPr>
            <a:endParaRPr lang="en-US" altLang="zh-CN" sz="1600" b="0" dirty="0"/>
          </a:p>
          <a:p>
            <a:pPr marL="457200" lvl="1" indent="0">
              <a:buNone/>
            </a:pPr>
            <a:endParaRPr lang="en-US" altLang="zh-CN" sz="1600" b="0" dirty="0"/>
          </a:p>
          <a:p>
            <a:pPr lvl="2"/>
            <a:endParaRPr lang="en-US" altLang="zh-CN" sz="1200" b="0" dirty="0"/>
          </a:p>
          <a:p>
            <a:pPr marL="457200" lvl="1" indent="0">
              <a:buNone/>
            </a:pPr>
            <a:endParaRPr lang="en-US" altLang="zh-CN" sz="1600" b="0" dirty="0"/>
          </a:p>
          <a:p>
            <a:pPr marL="457200" lvl="1" indent="0">
              <a:buNone/>
            </a:pPr>
            <a:endParaRPr lang="en-US" altLang="zh-CN" sz="1600" b="0" dirty="0"/>
          </a:p>
          <a:p>
            <a:pPr marL="457200" lvl="1" indent="0">
              <a:buNone/>
            </a:pPr>
            <a:endParaRPr lang="zh-CN" altLang="en-US" sz="1600" b="0" dirty="0"/>
          </a:p>
        </p:txBody>
      </p:sp>
    </p:spTree>
    <p:extLst>
      <p:ext uri="{BB962C8B-B14F-4D97-AF65-F5344CB8AC3E}">
        <p14:creationId xmlns:p14="http://schemas.microsoft.com/office/powerpoint/2010/main" val="39557552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1"/>
            <a:ext cx="11674072" cy="4270597"/>
          </a:xfrm>
        </p:spPr>
        <p:txBody>
          <a:bodyPr/>
          <a:lstStyle/>
          <a:p>
            <a:r>
              <a:rPr lang="en-US" altLang="zh-CN" sz="2000" dirty="0"/>
              <a:t>3</a:t>
            </a:r>
            <a:r>
              <a:rPr lang="en-US" altLang="zh-CN" sz="2000" dirty="0" smtClean="0"/>
              <a:t>.3 </a:t>
            </a:r>
            <a:r>
              <a:rPr lang="en-US" altLang="zh-CN" sz="2000" dirty="0"/>
              <a:t>ARIMA </a:t>
            </a:r>
            <a:r>
              <a:rPr lang="zh-CN" altLang="en-US" sz="2000" dirty="0"/>
              <a:t>实现</a:t>
            </a:r>
            <a:endParaRPr lang="en-US" altLang="zh-CN" sz="2000" dirty="0"/>
          </a:p>
          <a:p>
            <a:endParaRPr lang="en-US" altLang="zh-CN" sz="1400" dirty="0"/>
          </a:p>
          <a:p>
            <a:pPr marL="457200" lvl="1" indent="0">
              <a:buNone/>
            </a:pPr>
            <a:r>
              <a:rPr lang="en-US" altLang="zh-CN" sz="1800" b="0" dirty="0">
                <a:solidFill>
                  <a:srgbClr val="0070C0"/>
                </a:solidFill>
              </a:rPr>
              <a:t>3</a:t>
            </a:r>
            <a:r>
              <a:rPr lang="en-US" altLang="zh-CN" sz="1800" b="0" dirty="0" smtClean="0">
                <a:solidFill>
                  <a:srgbClr val="0070C0"/>
                </a:solidFill>
              </a:rPr>
              <a:t>.3.1 </a:t>
            </a:r>
            <a:r>
              <a:rPr lang="zh-CN" altLang="en-US" sz="1800" b="0" dirty="0">
                <a:solidFill>
                  <a:srgbClr val="0070C0"/>
                </a:solidFill>
              </a:rPr>
              <a:t>获取平稳时间序列</a:t>
            </a:r>
            <a:endParaRPr lang="en-US" altLang="zh-CN" sz="800" b="0" dirty="0">
              <a:solidFill>
                <a:srgbClr val="0070C0"/>
              </a:solidFill>
            </a:endParaRPr>
          </a:p>
          <a:p>
            <a:pPr marL="457200" lvl="1" indent="0">
              <a:lnSpc>
                <a:spcPct val="150000"/>
              </a:lnSpc>
              <a:buNone/>
            </a:pPr>
            <a:r>
              <a:rPr lang="en-US" altLang="zh-CN" sz="1600" b="0" dirty="0"/>
              <a:t>	</a:t>
            </a:r>
            <a:endParaRPr lang="en-US" altLang="zh-CN" sz="1200" b="0" dirty="0"/>
          </a:p>
          <a:p>
            <a:pPr marL="457200" lvl="1" indent="0">
              <a:buNone/>
            </a:pPr>
            <a:r>
              <a:rPr lang="en-US" altLang="zh-CN" sz="1600" b="0" dirty="0"/>
              <a:t>1.                                                           2.                                                              3.</a:t>
            </a:r>
          </a:p>
          <a:p>
            <a:pPr lvl="1">
              <a:buFont typeface="Wingdings" panose="05000000000000000000" pitchFamily="2" charset="2"/>
              <a:buChar char="Ø"/>
            </a:pPr>
            <a:endParaRPr lang="en-US" altLang="zh-CN" sz="1600" b="0" dirty="0"/>
          </a:p>
          <a:p>
            <a:pPr marL="457200" lvl="1" indent="0">
              <a:buNone/>
            </a:pPr>
            <a:endParaRPr lang="en-US" altLang="zh-CN" sz="1600" b="0" dirty="0"/>
          </a:p>
          <a:p>
            <a:pPr lvl="2"/>
            <a:endParaRPr lang="en-US" altLang="zh-CN" sz="1200" b="0" dirty="0"/>
          </a:p>
          <a:p>
            <a:pPr marL="457200" lvl="1" indent="0">
              <a:buNone/>
            </a:pPr>
            <a:endParaRPr lang="en-US" altLang="zh-CN" sz="1600" b="0" dirty="0"/>
          </a:p>
          <a:p>
            <a:pPr marL="457200" lvl="1" indent="0">
              <a:buNone/>
            </a:pPr>
            <a:endParaRPr lang="en-US" altLang="zh-CN" sz="1600" b="0" dirty="0"/>
          </a:p>
          <a:p>
            <a:pPr marL="457200" lvl="1" indent="0">
              <a:buNone/>
            </a:pPr>
            <a:endParaRPr lang="zh-CN" altLang="en-US" sz="1600" b="0" dirty="0"/>
          </a:p>
        </p:txBody>
      </p:sp>
      <p:pic>
        <p:nvPicPr>
          <p:cNvPr id="5" name="图片 4"/>
          <p:cNvPicPr>
            <a:picLocks noChangeAspect="1"/>
          </p:cNvPicPr>
          <p:nvPr/>
        </p:nvPicPr>
        <p:blipFill>
          <a:blip r:embed="rId3"/>
          <a:stretch>
            <a:fillRect/>
          </a:stretch>
        </p:blipFill>
        <p:spPr>
          <a:xfrm>
            <a:off x="1225618" y="2634665"/>
            <a:ext cx="2845868" cy="923919"/>
          </a:xfrm>
          <a:prstGeom prst="rect">
            <a:avLst/>
          </a:prstGeom>
        </p:spPr>
      </p:pic>
      <p:pic>
        <p:nvPicPr>
          <p:cNvPr id="6" name="图片 5"/>
          <p:cNvPicPr>
            <a:picLocks noChangeAspect="1"/>
          </p:cNvPicPr>
          <p:nvPr/>
        </p:nvPicPr>
        <p:blipFill>
          <a:blip r:embed="rId4"/>
          <a:stretch>
            <a:fillRect/>
          </a:stretch>
        </p:blipFill>
        <p:spPr>
          <a:xfrm>
            <a:off x="591045" y="3649207"/>
            <a:ext cx="3932830" cy="2190263"/>
          </a:xfrm>
          <a:prstGeom prst="rect">
            <a:avLst/>
          </a:prstGeom>
        </p:spPr>
      </p:pic>
      <p:pic>
        <p:nvPicPr>
          <p:cNvPr id="8" name="图片 7"/>
          <p:cNvPicPr>
            <a:picLocks noChangeAspect="1"/>
          </p:cNvPicPr>
          <p:nvPr/>
        </p:nvPicPr>
        <p:blipFill>
          <a:blip r:embed="rId5"/>
          <a:stretch>
            <a:fillRect/>
          </a:stretch>
        </p:blipFill>
        <p:spPr>
          <a:xfrm>
            <a:off x="4993915" y="2611901"/>
            <a:ext cx="3214588" cy="783556"/>
          </a:xfrm>
          <a:prstGeom prst="rect">
            <a:avLst/>
          </a:prstGeom>
        </p:spPr>
      </p:pic>
      <p:pic>
        <p:nvPicPr>
          <p:cNvPr id="9" name="图片 8"/>
          <p:cNvPicPr>
            <a:picLocks noChangeAspect="1"/>
          </p:cNvPicPr>
          <p:nvPr/>
        </p:nvPicPr>
        <p:blipFill>
          <a:blip r:embed="rId6"/>
          <a:stretch>
            <a:fillRect/>
          </a:stretch>
        </p:blipFill>
        <p:spPr>
          <a:xfrm>
            <a:off x="4592269" y="3576706"/>
            <a:ext cx="4164107" cy="2587207"/>
          </a:xfrm>
          <a:prstGeom prst="rect">
            <a:avLst/>
          </a:prstGeom>
        </p:spPr>
      </p:pic>
      <p:pic>
        <p:nvPicPr>
          <p:cNvPr id="3" name="图片 2"/>
          <p:cNvPicPr>
            <a:picLocks noChangeAspect="1"/>
          </p:cNvPicPr>
          <p:nvPr/>
        </p:nvPicPr>
        <p:blipFill>
          <a:blip r:embed="rId7"/>
          <a:stretch>
            <a:fillRect/>
          </a:stretch>
        </p:blipFill>
        <p:spPr>
          <a:xfrm>
            <a:off x="8648463" y="4687403"/>
            <a:ext cx="3368203" cy="770056"/>
          </a:xfrm>
          <a:prstGeom prst="rect">
            <a:avLst/>
          </a:prstGeom>
        </p:spPr>
      </p:pic>
      <p:sp>
        <p:nvSpPr>
          <p:cNvPr id="4" name="文本框 3"/>
          <p:cNvSpPr txBox="1"/>
          <p:nvPr/>
        </p:nvSpPr>
        <p:spPr>
          <a:xfrm>
            <a:off x="8727124" y="4318071"/>
            <a:ext cx="35939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7" name="图片 6"/>
          <p:cNvPicPr>
            <a:picLocks noChangeAspect="1"/>
          </p:cNvPicPr>
          <p:nvPr/>
        </p:nvPicPr>
        <p:blipFill>
          <a:blip r:embed="rId8"/>
          <a:stretch>
            <a:fillRect/>
          </a:stretch>
        </p:blipFill>
        <p:spPr>
          <a:xfrm>
            <a:off x="9103574" y="2698690"/>
            <a:ext cx="2457980" cy="196909"/>
          </a:xfrm>
          <a:prstGeom prst="rect">
            <a:avLst/>
          </a:prstGeom>
        </p:spPr>
      </p:pic>
      <p:pic>
        <p:nvPicPr>
          <p:cNvPr id="11" name="图片 10"/>
          <p:cNvPicPr>
            <a:picLocks noChangeAspect="1"/>
          </p:cNvPicPr>
          <p:nvPr/>
        </p:nvPicPr>
        <p:blipFill>
          <a:blip r:embed="rId9"/>
          <a:stretch>
            <a:fillRect/>
          </a:stretch>
        </p:blipFill>
        <p:spPr>
          <a:xfrm>
            <a:off x="8864119" y="3046137"/>
            <a:ext cx="3152547" cy="603070"/>
          </a:xfrm>
          <a:prstGeom prst="rect">
            <a:avLst/>
          </a:prstGeom>
        </p:spPr>
      </p:pic>
    </p:spTree>
    <p:extLst>
      <p:ext uri="{BB962C8B-B14F-4D97-AF65-F5344CB8AC3E}">
        <p14:creationId xmlns:p14="http://schemas.microsoft.com/office/powerpoint/2010/main" val="41196214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1"/>
            <a:ext cx="11093355" cy="4270597"/>
          </a:xfrm>
        </p:spPr>
        <p:txBody>
          <a:bodyPr/>
          <a:lstStyle/>
          <a:p>
            <a:pPr marL="0" indent="0">
              <a:buNone/>
            </a:pPr>
            <a:endParaRPr lang="en-US" altLang="zh-CN" sz="1400" dirty="0"/>
          </a:p>
          <a:p>
            <a:pPr marL="457200" lvl="1" indent="0">
              <a:buNone/>
            </a:pPr>
            <a:r>
              <a:rPr lang="en-US" altLang="zh-CN" sz="1800" b="0" dirty="0">
                <a:solidFill>
                  <a:srgbClr val="0070C0"/>
                </a:solidFill>
              </a:rPr>
              <a:t>3</a:t>
            </a:r>
            <a:r>
              <a:rPr lang="en-US" altLang="zh-CN" sz="1800" b="0" dirty="0" smtClean="0">
                <a:solidFill>
                  <a:srgbClr val="0070C0"/>
                </a:solidFill>
              </a:rPr>
              <a:t>.3.2 </a:t>
            </a:r>
            <a:r>
              <a:rPr lang="en-US" altLang="zh-CN" sz="1800" b="0" dirty="0">
                <a:solidFill>
                  <a:srgbClr val="0070C0"/>
                </a:solidFill>
              </a:rPr>
              <a:t>ACF</a:t>
            </a:r>
            <a:r>
              <a:rPr lang="zh-CN" altLang="en-US" sz="1800" b="0" dirty="0">
                <a:solidFill>
                  <a:srgbClr val="0070C0"/>
                </a:solidFill>
              </a:rPr>
              <a:t>和</a:t>
            </a:r>
            <a:r>
              <a:rPr lang="en-US" altLang="zh-CN" sz="1800" b="0" dirty="0">
                <a:solidFill>
                  <a:srgbClr val="0070C0"/>
                </a:solidFill>
              </a:rPr>
              <a:t>PACF</a:t>
            </a:r>
            <a:r>
              <a:rPr lang="zh-CN" altLang="en-US" sz="1800" b="0" dirty="0">
                <a:solidFill>
                  <a:srgbClr val="0070C0"/>
                </a:solidFill>
              </a:rPr>
              <a:t>定阶</a:t>
            </a:r>
            <a:r>
              <a:rPr lang="en-US" altLang="zh-CN" sz="1600" b="0" dirty="0"/>
              <a:t>	</a:t>
            </a:r>
            <a:endParaRPr lang="en-US" altLang="zh-CN" sz="1200" b="0" dirty="0"/>
          </a:p>
          <a:p>
            <a:pPr lvl="1">
              <a:buFont typeface="Wingdings" panose="05000000000000000000" pitchFamily="2" charset="2"/>
              <a:buChar char="Ø"/>
            </a:pPr>
            <a:endParaRPr lang="en-US" altLang="zh-CN" sz="1600" b="0" dirty="0"/>
          </a:p>
          <a:p>
            <a:pPr marL="457200" lvl="1" indent="0">
              <a:buNone/>
            </a:pPr>
            <a:endParaRPr lang="en-US" altLang="zh-CN" sz="1600" b="0" dirty="0"/>
          </a:p>
          <a:p>
            <a:pPr marL="457200" lvl="1" indent="0">
              <a:buNone/>
            </a:pPr>
            <a:r>
              <a:rPr lang="en-US" altLang="zh-CN" sz="1600" b="0" dirty="0"/>
              <a:t>                                                                       </a:t>
            </a:r>
          </a:p>
          <a:p>
            <a:pPr lvl="2"/>
            <a:endParaRPr lang="en-US" altLang="zh-CN" sz="1200" b="0" dirty="0"/>
          </a:p>
          <a:p>
            <a:pPr marL="457200" lvl="1" indent="0">
              <a:buNone/>
            </a:pPr>
            <a:endParaRPr lang="en-US" altLang="zh-CN" sz="1600" b="0" dirty="0"/>
          </a:p>
          <a:p>
            <a:pPr marL="457200" lvl="1" indent="0">
              <a:buNone/>
            </a:pPr>
            <a:endParaRPr lang="en-US" altLang="zh-CN" sz="1600" b="0" dirty="0"/>
          </a:p>
          <a:p>
            <a:pPr marL="457200" lvl="1" indent="0">
              <a:buNone/>
            </a:pPr>
            <a:endParaRPr lang="zh-CN" altLang="en-US" sz="1600" b="0" dirty="0"/>
          </a:p>
        </p:txBody>
      </p:sp>
      <p:pic>
        <p:nvPicPr>
          <p:cNvPr id="3" name="图片 2"/>
          <p:cNvPicPr>
            <a:picLocks noChangeAspect="1"/>
          </p:cNvPicPr>
          <p:nvPr/>
        </p:nvPicPr>
        <p:blipFill>
          <a:blip r:embed="rId3"/>
          <a:stretch>
            <a:fillRect/>
          </a:stretch>
        </p:blipFill>
        <p:spPr>
          <a:xfrm>
            <a:off x="410278" y="3161344"/>
            <a:ext cx="3680460" cy="977519"/>
          </a:xfrm>
          <a:prstGeom prst="rect">
            <a:avLst/>
          </a:prstGeom>
        </p:spPr>
      </p:pic>
      <p:pic>
        <p:nvPicPr>
          <p:cNvPr id="4" name="图片 3"/>
          <p:cNvPicPr>
            <a:picLocks noChangeAspect="1"/>
          </p:cNvPicPr>
          <p:nvPr/>
        </p:nvPicPr>
        <p:blipFill>
          <a:blip r:embed="rId4"/>
          <a:stretch>
            <a:fillRect/>
          </a:stretch>
        </p:blipFill>
        <p:spPr>
          <a:xfrm>
            <a:off x="4061602" y="2536677"/>
            <a:ext cx="4033857" cy="2663625"/>
          </a:xfrm>
          <a:prstGeom prst="rect">
            <a:avLst/>
          </a:prstGeom>
        </p:spPr>
      </p:pic>
      <p:pic>
        <p:nvPicPr>
          <p:cNvPr id="7" name="图片 6"/>
          <p:cNvPicPr>
            <a:picLocks noChangeAspect="1"/>
          </p:cNvPicPr>
          <p:nvPr/>
        </p:nvPicPr>
        <p:blipFill>
          <a:blip r:embed="rId5"/>
          <a:stretch>
            <a:fillRect/>
          </a:stretch>
        </p:blipFill>
        <p:spPr>
          <a:xfrm>
            <a:off x="7917129" y="2562893"/>
            <a:ext cx="4157720" cy="2637409"/>
          </a:xfrm>
          <a:prstGeom prst="rect">
            <a:avLst/>
          </a:prstGeom>
        </p:spPr>
      </p:pic>
    </p:spTree>
    <p:extLst>
      <p:ext uri="{BB962C8B-B14F-4D97-AF65-F5344CB8AC3E}">
        <p14:creationId xmlns:p14="http://schemas.microsoft.com/office/powerpoint/2010/main" val="22705410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1"/>
            <a:ext cx="11093355" cy="4270597"/>
          </a:xfrm>
        </p:spPr>
        <p:txBody>
          <a:bodyPr/>
          <a:lstStyle/>
          <a:p>
            <a:pPr marL="0" indent="0">
              <a:buNone/>
            </a:pPr>
            <a:endParaRPr lang="en-US" altLang="zh-CN" sz="1400" dirty="0"/>
          </a:p>
          <a:p>
            <a:pPr marL="457200" lvl="1" indent="0">
              <a:buNone/>
            </a:pPr>
            <a:r>
              <a:rPr lang="en-US" altLang="zh-CN" sz="1800" b="0" dirty="0">
                <a:solidFill>
                  <a:srgbClr val="0070C0"/>
                </a:solidFill>
              </a:rPr>
              <a:t>3</a:t>
            </a:r>
            <a:r>
              <a:rPr lang="en-US" altLang="zh-CN" sz="1800" b="0" dirty="0" smtClean="0">
                <a:solidFill>
                  <a:srgbClr val="0070C0"/>
                </a:solidFill>
              </a:rPr>
              <a:t>.3.3 </a:t>
            </a:r>
            <a:r>
              <a:rPr lang="zh-CN" altLang="en-US" sz="1800" b="0" dirty="0">
                <a:solidFill>
                  <a:srgbClr val="0070C0"/>
                </a:solidFill>
              </a:rPr>
              <a:t>信息准则定阶</a:t>
            </a:r>
            <a:r>
              <a:rPr lang="en-US" altLang="zh-CN" sz="1600" b="0" dirty="0"/>
              <a:t>	</a:t>
            </a:r>
            <a:endParaRPr lang="en-US" altLang="zh-CN" sz="1200" b="0" dirty="0"/>
          </a:p>
          <a:p>
            <a:pPr lvl="1">
              <a:buFont typeface="Wingdings" panose="05000000000000000000" pitchFamily="2" charset="2"/>
              <a:buChar char="Ø"/>
            </a:pPr>
            <a:endParaRPr lang="en-US" altLang="zh-CN" sz="1600" b="0" dirty="0"/>
          </a:p>
          <a:p>
            <a:pPr marL="457200" lvl="1" indent="0">
              <a:buNone/>
            </a:pPr>
            <a:endParaRPr lang="en-US" altLang="zh-CN" sz="1600" b="0" dirty="0"/>
          </a:p>
          <a:p>
            <a:pPr marL="457200" lvl="1" indent="0">
              <a:buNone/>
            </a:pPr>
            <a:r>
              <a:rPr lang="en-US" altLang="zh-CN" sz="1600" b="0" dirty="0"/>
              <a:t>                                                                       </a:t>
            </a:r>
          </a:p>
          <a:p>
            <a:pPr lvl="2"/>
            <a:endParaRPr lang="en-US" altLang="zh-CN" sz="1200" b="0" dirty="0"/>
          </a:p>
          <a:p>
            <a:pPr marL="457200" lvl="1" indent="0">
              <a:buNone/>
            </a:pPr>
            <a:endParaRPr lang="en-US" altLang="zh-CN" sz="1600" b="0" dirty="0"/>
          </a:p>
          <a:p>
            <a:pPr marL="457200" lvl="1" indent="0">
              <a:buNone/>
            </a:pPr>
            <a:endParaRPr lang="en-US" altLang="zh-CN" sz="1600" b="0" dirty="0"/>
          </a:p>
          <a:p>
            <a:pPr marL="457200" lvl="1" indent="0">
              <a:buNone/>
            </a:pPr>
            <a:endParaRPr lang="zh-CN" altLang="en-US" sz="1600" b="0" dirty="0"/>
          </a:p>
        </p:txBody>
      </p:sp>
      <p:pic>
        <p:nvPicPr>
          <p:cNvPr id="5" name="图片 4"/>
          <p:cNvPicPr>
            <a:picLocks noChangeAspect="1"/>
          </p:cNvPicPr>
          <p:nvPr/>
        </p:nvPicPr>
        <p:blipFill>
          <a:blip r:embed="rId3"/>
          <a:stretch>
            <a:fillRect/>
          </a:stretch>
        </p:blipFill>
        <p:spPr>
          <a:xfrm>
            <a:off x="933701" y="2240229"/>
            <a:ext cx="6593254" cy="3817846"/>
          </a:xfrm>
          <a:prstGeom prst="rect">
            <a:avLst/>
          </a:prstGeom>
        </p:spPr>
      </p:pic>
      <p:pic>
        <p:nvPicPr>
          <p:cNvPr id="6" name="图片 5"/>
          <p:cNvPicPr>
            <a:picLocks noChangeAspect="1"/>
          </p:cNvPicPr>
          <p:nvPr/>
        </p:nvPicPr>
        <p:blipFill>
          <a:blip r:embed="rId4"/>
          <a:stretch>
            <a:fillRect/>
          </a:stretch>
        </p:blipFill>
        <p:spPr>
          <a:xfrm>
            <a:off x="7754957" y="3678359"/>
            <a:ext cx="4345842" cy="711819"/>
          </a:xfrm>
          <a:prstGeom prst="rect">
            <a:avLst/>
          </a:prstGeom>
        </p:spPr>
      </p:pic>
    </p:spTree>
    <p:extLst>
      <p:ext uri="{BB962C8B-B14F-4D97-AF65-F5344CB8AC3E}">
        <p14:creationId xmlns:p14="http://schemas.microsoft.com/office/powerpoint/2010/main" val="33176288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1"/>
            <a:ext cx="11093355" cy="4270597"/>
          </a:xfrm>
        </p:spPr>
        <p:txBody>
          <a:bodyPr/>
          <a:lstStyle/>
          <a:p>
            <a:pPr marL="0" indent="0">
              <a:buNone/>
            </a:pPr>
            <a:endParaRPr lang="en-US" altLang="zh-CN" sz="1400" dirty="0"/>
          </a:p>
          <a:p>
            <a:pPr marL="457200" lvl="1" indent="0">
              <a:buNone/>
            </a:pPr>
            <a:r>
              <a:rPr lang="en-US" altLang="zh-CN" sz="1800" b="0" dirty="0">
                <a:solidFill>
                  <a:srgbClr val="0070C0"/>
                </a:solidFill>
              </a:rPr>
              <a:t>3</a:t>
            </a:r>
            <a:r>
              <a:rPr lang="en-US" altLang="zh-CN" sz="1800" b="0" dirty="0" smtClean="0">
                <a:solidFill>
                  <a:srgbClr val="0070C0"/>
                </a:solidFill>
              </a:rPr>
              <a:t>.3.4 </a:t>
            </a:r>
            <a:r>
              <a:rPr lang="en-US" altLang="zh-CN" sz="1800" b="0" dirty="0">
                <a:solidFill>
                  <a:srgbClr val="0070C0"/>
                </a:solidFill>
              </a:rPr>
              <a:t>ARIMA</a:t>
            </a:r>
            <a:r>
              <a:rPr lang="zh-CN" altLang="en-US" sz="1800" b="0" dirty="0">
                <a:solidFill>
                  <a:srgbClr val="0070C0"/>
                </a:solidFill>
              </a:rPr>
              <a:t>模型构建</a:t>
            </a:r>
            <a:r>
              <a:rPr lang="en-US" altLang="zh-CN" sz="1600" b="0" dirty="0"/>
              <a:t>	</a:t>
            </a:r>
            <a:endParaRPr lang="en-US" altLang="zh-CN" sz="1200" b="0" dirty="0"/>
          </a:p>
          <a:p>
            <a:pPr lvl="1">
              <a:buFont typeface="Wingdings" panose="05000000000000000000" pitchFamily="2" charset="2"/>
              <a:buChar char="Ø"/>
            </a:pPr>
            <a:endParaRPr lang="en-US" altLang="zh-CN" sz="1600" b="0" dirty="0"/>
          </a:p>
          <a:p>
            <a:pPr marL="457200" lvl="1" indent="0">
              <a:buNone/>
            </a:pPr>
            <a:endParaRPr lang="en-US" altLang="zh-CN" sz="1600" b="0" dirty="0"/>
          </a:p>
          <a:p>
            <a:pPr marL="457200" lvl="1" indent="0">
              <a:buNone/>
            </a:pPr>
            <a:r>
              <a:rPr lang="en-US" altLang="zh-CN" sz="1600" b="0" dirty="0"/>
              <a:t>                                                                       </a:t>
            </a:r>
          </a:p>
          <a:p>
            <a:pPr lvl="2"/>
            <a:endParaRPr lang="en-US" altLang="zh-CN" sz="1200" b="0" dirty="0"/>
          </a:p>
          <a:p>
            <a:pPr marL="457200" lvl="1" indent="0">
              <a:buNone/>
            </a:pPr>
            <a:endParaRPr lang="en-US" altLang="zh-CN" sz="1600" b="0" dirty="0"/>
          </a:p>
          <a:p>
            <a:pPr marL="457200" lvl="1" indent="0">
              <a:buNone/>
            </a:pPr>
            <a:endParaRPr lang="en-US" altLang="zh-CN" sz="1600" b="0" dirty="0"/>
          </a:p>
          <a:p>
            <a:pPr marL="457200" lvl="1" indent="0">
              <a:buNone/>
            </a:pPr>
            <a:endParaRPr lang="zh-CN" altLang="en-US" sz="1600" b="0" dirty="0"/>
          </a:p>
        </p:txBody>
      </p:sp>
      <p:pic>
        <p:nvPicPr>
          <p:cNvPr id="3" name="图片 2"/>
          <p:cNvPicPr>
            <a:picLocks noChangeAspect="1"/>
          </p:cNvPicPr>
          <p:nvPr/>
        </p:nvPicPr>
        <p:blipFill>
          <a:blip r:embed="rId3"/>
          <a:stretch>
            <a:fillRect/>
          </a:stretch>
        </p:blipFill>
        <p:spPr>
          <a:xfrm>
            <a:off x="2748707" y="2438499"/>
            <a:ext cx="7306547" cy="499434"/>
          </a:xfrm>
          <a:prstGeom prst="rect">
            <a:avLst/>
          </a:prstGeom>
        </p:spPr>
      </p:pic>
      <p:pic>
        <p:nvPicPr>
          <p:cNvPr id="4" name="图片 3"/>
          <p:cNvPicPr>
            <a:picLocks noChangeAspect="1"/>
          </p:cNvPicPr>
          <p:nvPr/>
        </p:nvPicPr>
        <p:blipFill>
          <a:blip r:embed="rId4"/>
          <a:stretch>
            <a:fillRect/>
          </a:stretch>
        </p:blipFill>
        <p:spPr>
          <a:xfrm>
            <a:off x="3138174" y="3037144"/>
            <a:ext cx="6504138" cy="2601655"/>
          </a:xfrm>
          <a:prstGeom prst="rect">
            <a:avLst/>
          </a:prstGeom>
          <a:ln>
            <a:solidFill>
              <a:schemeClr val="bg1">
                <a:lumMod val="50000"/>
              </a:schemeClr>
            </a:solidFill>
          </a:ln>
        </p:spPr>
      </p:pic>
    </p:spTree>
    <p:extLst>
      <p:ext uri="{BB962C8B-B14F-4D97-AF65-F5344CB8AC3E}">
        <p14:creationId xmlns:p14="http://schemas.microsoft.com/office/powerpoint/2010/main" val="28491156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1"/>
            <a:ext cx="11093355" cy="4270597"/>
          </a:xfrm>
        </p:spPr>
        <p:txBody>
          <a:bodyPr/>
          <a:lstStyle/>
          <a:p>
            <a:pPr marL="0" indent="0">
              <a:buNone/>
            </a:pPr>
            <a:endParaRPr lang="en-US" altLang="zh-CN" sz="1400" dirty="0"/>
          </a:p>
          <a:p>
            <a:pPr marL="457200" lvl="1" indent="0">
              <a:buNone/>
            </a:pPr>
            <a:r>
              <a:rPr lang="en-US" altLang="zh-CN" sz="1800" b="0" dirty="0">
                <a:solidFill>
                  <a:srgbClr val="0070C0"/>
                </a:solidFill>
              </a:rPr>
              <a:t>3</a:t>
            </a:r>
            <a:r>
              <a:rPr lang="en-US" altLang="zh-CN" sz="1800" b="0" dirty="0" smtClean="0">
                <a:solidFill>
                  <a:srgbClr val="0070C0"/>
                </a:solidFill>
              </a:rPr>
              <a:t>.3.5 </a:t>
            </a:r>
            <a:r>
              <a:rPr lang="en-US" altLang="zh-CN" sz="1800" b="0" dirty="0">
                <a:solidFill>
                  <a:srgbClr val="0070C0"/>
                </a:solidFill>
              </a:rPr>
              <a:t>ARIMA</a:t>
            </a:r>
            <a:r>
              <a:rPr lang="zh-CN" altLang="en-US" sz="1800" b="0" dirty="0">
                <a:solidFill>
                  <a:srgbClr val="0070C0"/>
                </a:solidFill>
              </a:rPr>
              <a:t>模型检验及预测</a:t>
            </a:r>
            <a:r>
              <a:rPr lang="en-US" altLang="zh-CN" sz="1600" b="0" dirty="0"/>
              <a:t>	</a:t>
            </a:r>
            <a:endParaRPr lang="en-US" altLang="zh-CN" sz="1200" b="0" dirty="0"/>
          </a:p>
          <a:p>
            <a:pPr lvl="1">
              <a:buFont typeface="Wingdings" panose="05000000000000000000" pitchFamily="2" charset="2"/>
              <a:buChar char="Ø"/>
            </a:pPr>
            <a:endParaRPr lang="en-US" altLang="zh-CN" sz="1600" b="0" dirty="0"/>
          </a:p>
          <a:p>
            <a:pPr marL="457200" lvl="1" indent="0">
              <a:buNone/>
            </a:pPr>
            <a:r>
              <a:rPr lang="en-US" altLang="zh-CN" sz="1600" b="0" dirty="0"/>
              <a:t>1. </a:t>
            </a:r>
            <a:r>
              <a:rPr lang="zh-CN" altLang="en-US" sz="1600" b="0" dirty="0"/>
              <a:t>检验                                                        </a:t>
            </a:r>
            <a:r>
              <a:rPr lang="en-US" altLang="zh-CN" sz="1600" b="0" dirty="0"/>
              <a:t>2. </a:t>
            </a:r>
            <a:r>
              <a:rPr lang="zh-CN" altLang="en-US" sz="1600" b="0" dirty="0"/>
              <a:t>预测</a:t>
            </a:r>
            <a:endParaRPr lang="en-US" altLang="zh-CN" sz="1600" b="0" dirty="0"/>
          </a:p>
          <a:p>
            <a:pPr marL="457200" lvl="1" indent="0">
              <a:buNone/>
            </a:pPr>
            <a:r>
              <a:rPr lang="en-US" altLang="zh-CN" sz="1600" b="0" dirty="0"/>
              <a:t>                                                                       </a:t>
            </a:r>
          </a:p>
          <a:p>
            <a:pPr lvl="2"/>
            <a:endParaRPr lang="en-US" altLang="zh-CN" sz="1200" b="0" dirty="0"/>
          </a:p>
          <a:p>
            <a:pPr marL="457200" lvl="1" indent="0">
              <a:buNone/>
            </a:pPr>
            <a:endParaRPr lang="en-US" altLang="zh-CN" sz="1600" b="0" dirty="0"/>
          </a:p>
          <a:p>
            <a:pPr marL="457200" lvl="1" indent="0">
              <a:buNone/>
            </a:pPr>
            <a:endParaRPr lang="en-US" altLang="zh-CN" sz="1600" b="0" dirty="0"/>
          </a:p>
          <a:p>
            <a:pPr marL="457200" lvl="1" indent="0">
              <a:buNone/>
            </a:pPr>
            <a:endParaRPr lang="zh-CN" altLang="en-US" sz="1600" b="0" dirty="0"/>
          </a:p>
        </p:txBody>
      </p:sp>
      <p:pic>
        <p:nvPicPr>
          <p:cNvPr id="3" name="图片 2"/>
          <p:cNvPicPr>
            <a:picLocks noChangeAspect="1"/>
          </p:cNvPicPr>
          <p:nvPr/>
        </p:nvPicPr>
        <p:blipFill>
          <a:blip r:embed="rId3"/>
          <a:stretch>
            <a:fillRect/>
          </a:stretch>
        </p:blipFill>
        <p:spPr>
          <a:xfrm>
            <a:off x="935699" y="2909361"/>
            <a:ext cx="3831033" cy="832023"/>
          </a:xfrm>
          <a:prstGeom prst="rect">
            <a:avLst/>
          </a:prstGeom>
        </p:spPr>
      </p:pic>
      <p:pic>
        <p:nvPicPr>
          <p:cNvPr id="6" name="图片 5"/>
          <p:cNvPicPr>
            <a:picLocks noChangeAspect="1"/>
          </p:cNvPicPr>
          <p:nvPr/>
        </p:nvPicPr>
        <p:blipFill>
          <a:blip r:embed="rId4"/>
          <a:stretch>
            <a:fillRect/>
          </a:stretch>
        </p:blipFill>
        <p:spPr>
          <a:xfrm>
            <a:off x="5780780" y="2200322"/>
            <a:ext cx="5122846" cy="822760"/>
          </a:xfrm>
          <a:prstGeom prst="rect">
            <a:avLst/>
          </a:prstGeom>
        </p:spPr>
      </p:pic>
      <p:pic>
        <p:nvPicPr>
          <p:cNvPr id="7" name="图片 6"/>
          <p:cNvPicPr>
            <a:picLocks noChangeAspect="1"/>
          </p:cNvPicPr>
          <p:nvPr/>
        </p:nvPicPr>
        <p:blipFill>
          <a:blip r:embed="rId5"/>
          <a:stretch>
            <a:fillRect/>
          </a:stretch>
        </p:blipFill>
        <p:spPr>
          <a:xfrm>
            <a:off x="5716580" y="2903120"/>
            <a:ext cx="5282563" cy="2910538"/>
          </a:xfrm>
          <a:prstGeom prst="rect">
            <a:avLst/>
          </a:prstGeom>
        </p:spPr>
      </p:pic>
    </p:spTree>
    <p:extLst>
      <p:ext uri="{BB962C8B-B14F-4D97-AF65-F5344CB8AC3E}">
        <p14:creationId xmlns:p14="http://schemas.microsoft.com/office/powerpoint/2010/main" val="6158504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1"/>
            <a:ext cx="11093355" cy="4270597"/>
          </a:xfrm>
        </p:spPr>
        <p:txBody>
          <a:bodyPr/>
          <a:lstStyle/>
          <a:p>
            <a:pPr marL="0" indent="0">
              <a:buNone/>
            </a:pPr>
            <a:endParaRPr lang="en-US" altLang="zh-CN" sz="1400" dirty="0"/>
          </a:p>
          <a:p>
            <a:pPr marL="457200" lvl="1" indent="0">
              <a:buNone/>
            </a:pPr>
            <a:r>
              <a:rPr lang="en-US" altLang="zh-CN" sz="1800" b="0" dirty="0">
                <a:solidFill>
                  <a:srgbClr val="0070C0"/>
                </a:solidFill>
              </a:rPr>
              <a:t>3</a:t>
            </a:r>
            <a:r>
              <a:rPr lang="en-US" altLang="zh-CN" sz="1800" b="0" dirty="0" smtClean="0">
                <a:solidFill>
                  <a:srgbClr val="0070C0"/>
                </a:solidFill>
              </a:rPr>
              <a:t>.3.6 </a:t>
            </a:r>
            <a:r>
              <a:rPr lang="en-US" altLang="zh-CN" sz="1800" b="0" dirty="0">
                <a:solidFill>
                  <a:srgbClr val="0070C0"/>
                </a:solidFill>
              </a:rPr>
              <a:t>ARIMA</a:t>
            </a:r>
            <a:r>
              <a:rPr lang="zh-CN" altLang="en-US" sz="1800" b="0" dirty="0">
                <a:solidFill>
                  <a:srgbClr val="0070C0"/>
                </a:solidFill>
              </a:rPr>
              <a:t>模型评价</a:t>
            </a:r>
            <a:r>
              <a:rPr lang="en-US" altLang="zh-CN" sz="1600" b="0" dirty="0"/>
              <a:t>	</a:t>
            </a:r>
            <a:endParaRPr lang="en-US" altLang="zh-CN" sz="1200" b="0" dirty="0"/>
          </a:p>
          <a:p>
            <a:pPr marL="457200" lvl="1" indent="0">
              <a:buNone/>
            </a:pPr>
            <a:endParaRPr lang="en-US" altLang="zh-CN" sz="1600" b="0" dirty="0"/>
          </a:p>
          <a:p>
            <a:pPr marL="457200" lvl="1" indent="0">
              <a:buNone/>
            </a:pPr>
            <a:r>
              <a:rPr lang="en-US" altLang="zh-CN" sz="1600" b="0" dirty="0"/>
              <a:t>                                                                       </a:t>
            </a:r>
          </a:p>
          <a:p>
            <a:pPr lvl="2"/>
            <a:endParaRPr lang="en-US" altLang="zh-CN" sz="1200" b="0" dirty="0"/>
          </a:p>
          <a:p>
            <a:pPr marL="457200" lvl="1" indent="0">
              <a:buNone/>
            </a:pPr>
            <a:endParaRPr lang="en-US" altLang="zh-CN" sz="1600" b="0" dirty="0"/>
          </a:p>
          <a:p>
            <a:pPr marL="457200" lvl="1" indent="0">
              <a:buNone/>
            </a:pPr>
            <a:endParaRPr lang="en-US" altLang="zh-CN" sz="1600" b="0" dirty="0"/>
          </a:p>
          <a:p>
            <a:pPr marL="457200" lvl="1" indent="0">
              <a:buNone/>
            </a:pPr>
            <a:endParaRPr lang="zh-CN" altLang="en-US" sz="1600" b="0" dirty="0"/>
          </a:p>
        </p:txBody>
      </p:sp>
      <p:pic>
        <p:nvPicPr>
          <p:cNvPr id="4" name="图片 3"/>
          <p:cNvPicPr>
            <a:picLocks noChangeAspect="1"/>
          </p:cNvPicPr>
          <p:nvPr/>
        </p:nvPicPr>
        <p:blipFill>
          <a:blip r:embed="rId3"/>
          <a:stretch>
            <a:fillRect/>
          </a:stretch>
        </p:blipFill>
        <p:spPr>
          <a:xfrm>
            <a:off x="1240367" y="2314047"/>
            <a:ext cx="3958167" cy="3420835"/>
          </a:xfrm>
          <a:prstGeom prst="rect">
            <a:avLst/>
          </a:prstGeom>
        </p:spPr>
      </p:pic>
      <p:pic>
        <p:nvPicPr>
          <p:cNvPr id="5" name="图片 4"/>
          <p:cNvPicPr>
            <a:picLocks noChangeAspect="1"/>
          </p:cNvPicPr>
          <p:nvPr/>
        </p:nvPicPr>
        <p:blipFill>
          <a:blip r:embed="rId4"/>
          <a:stretch>
            <a:fillRect/>
          </a:stretch>
        </p:blipFill>
        <p:spPr>
          <a:xfrm>
            <a:off x="5507628" y="2185988"/>
            <a:ext cx="5872322" cy="3548894"/>
          </a:xfrm>
          <a:prstGeom prst="rect">
            <a:avLst/>
          </a:prstGeom>
        </p:spPr>
      </p:pic>
    </p:spTree>
    <p:extLst>
      <p:ext uri="{BB962C8B-B14F-4D97-AF65-F5344CB8AC3E}">
        <p14:creationId xmlns:p14="http://schemas.microsoft.com/office/powerpoint/2010/main" val="18059560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1"/>
          <p:cNvSpPr txBox="1">
            <a:spLocks/>
          </p:cNvSpPr>
          <p:nvPr/>
        </p:nvSpPr>
        <p:spPr bwMode="auto">
          <a:xfrm>
            <a:off x="1659514" y="2960503"/>
            <a:ext cx="9324172" cy="91481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b="1" kern="1200">
                <a:solidFill>
                  <a:srgbClr val="00478B"/>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微软雅黑" pitchFamily="34" charset="-122"/>
                <a:ea typeface="微软雅黑" pitchFamily="3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微软雅黑" pitchFamily="34" charset="-122"/>
                <a:ea typeface="微软雅黑" pitchFamily="3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微软雅黑" pitchFamily="34" charset="-122"/>
                <a:ea typeface="微软雅黑" pitchFamily="3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4800" dirty="0" smtClean="0"/>
              <a:t>4. Bayesian Linear model</a:t>
            </a:r>
            <a:endParaRPr lang="zh-CN" altLang="en-US" sz="4800" dirty="0"/>
          </a:p>
        </p:txBody>
      </p:sp>
    </p:spTree>
    <p:extLst>
      <p:ext uri="{BB962C8B-B14F-4D97-AF65-F5344CB8AC3E}">
        <p14:creationId xmlns:p14="http://schemas.microsoft.com/office/powerpoint/2010/main" val="11515558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2"/>
            <a:ext cx="10752667" cy="4085288"/>
          </a:xfrm>
        </p:spPr>
        <p:txBody>
          <a:bodyPr/>
          <a:lstStyle/>
          <a:p>
            <a:r>
              <a:rPr lang="en-US" altLang="zh-CN" dirty="0" smtClean="0"/>
              <a:t>Gamma</a:t>
            </a:r>
            <a:r>
              <a:rPr lang="zh-CN" altLang="en-US" dirty="0" smtClean="0"/>
              <a:t>分布：</a:t>
            </a:r>
            <a:endParaRPr lang="en-US" altLang="zh-CN" dirty="0"/>
          </a:p>
          <a:p>
            <a:pPr marL="0" indent="0">
              <a:buNone/>
            </a:pPr>
            <a:r>
              <a:rPr lang="zh-CN" altLang="en-US" sz="2800" dirty="0" smtClean="0"/>
              <a:t>统计学</a:t>
            </a:r>
            <a:r>
              <a:rPr lang="zh-CN" altLang="en-US" sz="2800" dirty="0"/>
              <a:t>的一种连续概率函数，是概率统计中一种非常重要的分布。“指数分布”和“</a:t>
            </a:r>
            <a:r>
              <a:rPr lang="en-US" altLang="zh-CN" sz="2800" dirty="0"/>
              <a:t>χ2</a:t>
            </a:r>
            <a:r>
              <a:rPr lang="zh-CN" altLang="en-US" sz="2800" dirty="0"/>
              <a:t>分布”都是伽马分布的</a:t>
            </a:r>
            <a:r>
              <a:rPr lang="zh-CN" altLang="en-US" sz="2800" dirty="0" smtClean="0"/>
              <a:t>特例。</a:t>
            </a:r>
            <a:endParaRPr lang="en-US" altLang="zh-CN" sz="2800" dirty="0" smtClean="0"/>
          </a:p>
          <a:p>
            <a:pPr marL="0" indent="0">
              <a:buNone/>
            </a:pPr>
            <a:r>
              <a:rPr lang="en-US" altLang="zh-CN" sz="2800" dirty="0" smtClean="0"/>
              <a:t>Gamma</a:t>
            </a:r>
            <a:r>
              <a:rPr lang="zh-CN" altLang="en-US" sz="2800" dirty="0"/>
              <a:t>分布中的参数</a:t>
            </a:r>
            <a:r>
              <a:rPr lang="en-US" altLang="zh-CN" sz="2800" dirty="0"/>
              <a:t>α</a:t>
            </a:r>
            <a:r>
              <a:rPr lang="zh-CN" altLang="en-US" sz="2800" dirty="0"/>
              <a:t>称为形状参数（</a:t>
            </a:r>
            <a:r>
              <a:rPr lang="en-US" altLang="zh-CN" sz="2800" dirty="0"/>
              <a:t>shape parameter</a:t>
            </a:r>
            <a:r>
              <a:rPr lang="zh-CN" altLang="en-US" sz="2800" dirty="0"/>
              <a:t>），</a:t>
            </a:r>
            <a:r>
              <a:rPr lang="en-US" altLang="zh-CN" sz="2800" dirty="0"/>
              <a:t>β</a:t>
            </a:r>
            <a:r>
              <a:rPr lang="zh-CN" altLang="en-US" sz="2800" dirty="0"/>
              <a:t>称为逆</a:t>
            </a:r>
            <a:r>
              <a:rPr lang="zh-CN" altLang="en-US" sz="2800" dirty="0" smtClean="0"/>
              <a:t>尺度参数</a:t>
            </a:r>
            <a:endParaRPr lang="en-US" altLang="zh-CN" sz="2800" dirty="0"/>
          </a:p>
          <a:p>
            <a:pPr marL="0" indent="0">
              <a:buNone/>
            </a:pPr>
            <a:r>
              <a:rPr lang="zh-CN" altLang="en-US" sz="2800" dirty="0"/>
              <a:t>假设随机变量</a:t>
            </a:r>
            <a:r>
              <a:rPr lang="en-US" altLang="zh-CN" sz="2800" dirty="0"/>
              <a:t>X</a:t>
            </a:r>
            <a:r>
              <a:rPr lang="zh-CN" altLang="en-US" sz="2800" dirty="0"/>
              <a:t>为等到第</a:t>
            </a:r>
            <a:r>
              <a:rPr lang="en-US" altLang="zh-CN" sz="2800" dirty="0"/>
              <a:t>α</a:t>
            </a:r>
            <a:r>
              <a:rPr lang="zh-CN" altLang="en-US" sz="2800" dirty="0"/>
              <a:t>件事发生所需之等候时间</a:t>
            </a:r>
            <a:r>
              <a:rPr lang="en-US" altLang="zh-CN" sz="2800" dirty="0"/>
              <a:t>, </a:t>
            </a:r>
            <a:r>
              <a:rPr lang="zh-CN" altLang="en-US" sz="2800" dirty="0"/>
              <a:t>密度函数为</a:t>
            </a:r>
            <a:endParaRPr lang="en-US" altLang="zh-CN" sz="2800" dirty="0" smtClean="0"/>
          </a:p>
        </p:txBody>
      </p:sp>
      <p:pic>
        <p:nvPicPr>
          <p:cNvPr id="4" name="图片 3"/>
          <p:cNvPicPr>
            <a:picLocks noChangeAspect="1"/>
          </p:cNvPicPr>
          <p:nvPr/>
        </p:nvPicPr>
        <p:blipFill>
          <a:blip r:embed="rId2"/>
          <a:stretch>
            <a:fillRect/>
          </a:stretch>
        </p:blipFill>
        <p:spPr>
          <a:xfrm>
            <a:off x="3683876" y="4638699"/>
            <a:ext cx="5460124" cy="1289196"/>
          </a:xfrm>
          <a:prstGeom prst="rect">
            <a:avLst/>
          </a:prstGeom>
        </p:spPr>
      </p:pic>
    </p:spTree>
    <p:extLst>
      <p:ext uri="{BB962C8B-B14F-4D97-AF65-F5344CB8AC3E}">
        <p14:creationId xmlns:p14="http://schemas.microsoft.com/office/powerpoint/2010/main" val="35711323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1"/>
            <a:ext cx="10752667" cy="4367085"/>
          </a:xfrm>
        </p:spPr>
        <p:txBody>
          <a:bodyPr/>
          <a:lstStyle/>
          <a:p>
            <a:r>
              <a:rPr lang="zh-CN" altLang="en-US" dirty="0" smtClean="0"/>
              <a:t>目录</a:t>
            </a:r>
            <a:endParaRPr lang="en-US" altLang="zh-CN" dirty="0" smtClean="0"/>
          </a:p>
          <a:p>
            <a:pPr lvl="1"/>
            <a:r>
              <a:rPr lang="en-US" altLang="zh-CN" b="0" dirty="0" smtClean="0"/>
              <a:t>1. </a:t>
            </a:r>
            <a:r>
              <a:rPr lang="zh-CN" altLang="en-US" b="0" dirty="0" smtClean="0"/>
              <a:t>项目背景</a:t>
            </a:r>
            <a:endParaRPr lang="en-US" altLang="zh-CN" b="0" dirty="0" smtClean="0"/>
          </a:p>
          <a:p>
            <a:pPr lvl="1"/>
            <a:r>
              <a:rPr lang="en-US" altLang="zh-CN" b="0" dirty="0" smtClean="0"/>
              <a:t>2. </a:t>
            </a:r>
            <a:r>
              <a:rPr lang="zh-CN" altLang="en-US" b="0" dirty="0" smtClean="0"/>
              <a:t>特征工程</a:t>
            </a:r>
            <a:endParaRPr lang="en-US" altLang="zh-CN" b="0" dirty="0" smtClean="0"/>
          </a:p>
          <a:p>
            <a:pPr lvl="1"/>
            <a:r>
              <a:rPr lang="en-US" altLang="zh-CN" b="0" dirty="0" smtClean="0"/>
              <a:t>3. </a:t>
            </a:r>
            <a:r>
              <a:rPr lang="zh-CN" altLang="en-US" b="0" dirty="0" smtClean="0"/>
              <a:t>统计学习方法</a:t>
            </a:r>
            <a:r>
              <a:rPr lang="en-US" altLang="zh-CN" b="0" dirty="0" smtClean="0"/>
              <a:t>(ARIMA)</a:t>
            </a:r>
          </a:p>
          <a:p>
            <a:pPr lvl="1"/>
            <a:r>
              <a:rPr lang="en-US" altLang="zh-CN" b="0" dirty="0" smtClean="0"/>
              <a:t>4. </a:t>
            </a:r>
            <a:r>
              <a:rPr lang="zh-CN" altLang="en-US" b="0" dirty="0" smtClean="0"/>
              <a:t>贝叶斯方法</a:t>
            </a:r>
            <a:r>
              <a:rPr lang="en-US" altLang="zh-CN" b="0" dirty="0" smtClean="0"/>
              <a:t>(</a:t>
            </a:r>
            <a:r>
              <a:rPr lang="en-US" altLang="zh-CN" b="0" dirty="0" err="1" smtClean="0"/>
              <a:t>BayesianRidge</a:t>
            </a:r>
            <a:r>
              <a:rPr lang="en-US" altLang="zh-CN" b="0" dirty="0" smtClean="0"/>
              <a:t>)</a:t>
            </a:r>
          </a:p>
          <a:p>
            <a:pPr lvl="1"/>
            <a:r>
              <a:rPr lang="en-US" altLang="zh-CN" b="0" dirty="0" smtClean="0"/>
              <a:t>5. </a:t>
            </a:r>
            <a:r>
              <a:rPr lang="zh-CN" altLang="en-US" b="0" dirty="0" smtClean="0"/>
              <a:t>基于树的提升方法</a:t>
            </a:r>
            <a:r>
              <a:rPr lang="en-US" altLang="zh-CN" b="0" dirty="0" smtClean="0"/>
              <a:t>(</a:t>
            </a:r>
            <a:r>
              <a:rPr lang="en-US" altLang="zh-CN" b="0" dirty="0" err="1" smtClean="0"/>
              <a:t>xgboost,lightgbm,catboost</a:t>
            </a:r>
            <a:r>
              <a:rPr lang="en-US" altLang="zh-CN" b="0" dirty="0" smtClean="0"/>
              <a:t>)</a:t>
            </a:r>
          </a:p>
          <a:p>
            <a:pPr lvl="1"/>
            <a:r>
              <a:rPr lang="en-US" altLang="zh-CN" b="0" dirty="0" smtClean="0"/>
              <a:t>6. </a:t>
            </a:r>
            <a:r>
              <a:rPr lang="zh-CN" altLang="en-US" b="0" dirty="0" smtClean="0"/>
              <a:t>多层感知机</a:t>
            </a:r>
            <a:r>
              <a:rPr lang="en-US" altLang="zh-CN" b="0" dirty="0" smtClean="0"/>
              <a:t>(Elman)</a:t>
            </a:r>
          </a:p>
          <a:p>
            <a:pPr lvl="1"/>
            <a:r>
              <a:rPr lang="en-US" altLang="zh-CN" b="0" dirty="0" smtClean="0"/>
              <a:t>7. </a:t>
            </a:r>
            <a:r>
              <a:rPr lang="zh-CN" altLang="en-US" b="0" dirty="0" smtClean="0"/>
              <a:t>总结</a:t>
            </a:r>
            <a:endParaRPr lang="zh-CN" altLang="en-US" b="0" dirty="0"/>
          </a:p>
        </p:txBody>
      </p:sp>
    </p:spTree>
    <p:extLst>
      <p:ext uri="{BB962C8B-B14F-4D97-AF65-F5344CB8AC3E}">
        <p14:creationId xmlns:p14="http://schemas.microsoft.com/office/powerpoint/2010/main" val="24627565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3"/>
              </p:nvPr>
            </p:nvSpPr>
            <p:spPr/>
            <p:txBody>
              <a:bodyPr/>
              <a:lstStyle/>
              <a:p>
                <a:r>
                  <a:rPr lang="en-US" altLang="zh-CN" dirty="0" smtClean="0"/>
                  <a:t>Gamma</a:t>
                </a:r>
                <a:r>
                  <a:rPr lang="zh-CN" altLang="en-US" dirty="0" smtClean="0"/>
                  <a:t>分布的变化趋势：</a:t>
                </a:r>
                <a:endParaRPr lang="en-US" altLang="zh-CN" dirty="0"/>
              </a:p>
              <a:p>
                <a:pPr marL="0" indent="0">
                  <a:lnSpc>
                    <a:spcPct val="150000"/>
                  </a:lnSpc>
                  <a:buNone/>
                </a:pPr>
                <a:r>
                  <a:rPr lang="en-US" altLang="zh-CN" sz="2800" dirty="0"/>
                  <a:t> </a:t>
                </a:r>
                <a:r>
                  <a:rPr lang="en-US" altLang="zh-CN" sz="2800" dirty="0" smtClean="0"/>
                  <a:t>  </a:t>
                </a:r>
                <a:r>
                  <a:rPr lang="zh-CN" altLang="en-US" sz="2800" dirty="0" smtClean="0"/>
                  <a:t>伽马分布</a:t>
                </a:r>
                <a:r>
                  <a:rPr lang="zh-CN" altLang="en-US" sz="2800" dirty="0"/>
                  <a:t>的概率密度函数和失效率函数取决于形状参数的数值。</a:t>
                </a:r>
              </a:p>
              <a:p>
                <a:pPr marL="0" indent="0">
                  <a:lnSpc>
                    <a:spcPct val="150000"/>
                  </a:lnSpc>
                  <a:buNone/>
                </a:pPr>
                <a:r>
                  <a:rPr lang="zh-CN" altLang="en-US" sz="2800" dirty="0" smtClean="0"/>
                  <a:t>   当时</a:t>
                </a:r>
                <a14:m>
                  <m:oMath xmlns:m="http://schemas.openxmlformats.org/officeDocument/2006/math">
                    <m:r>
                      <a:rPr lang="zh-CN" altLang="en-US" sz="2800" i="1" smtClean="0">
                        <a:latin typeface="Cambria Math" panose="02040503050406030204" pitchFamily="18" charset="0"/>
                      </a:rPr>
                      <m:t>∝</m:t>
                    </m:r>
                    <m:r>
                      <a:rPr lang="en-US" altLang="zh-CN" sz="2800" b="1" i="1" smtClean="0">
                        <a:latin typeface="Cambria Math" panose="02040503050406030204" pitchFamily="18" charset="0"/>
                      </a:rPr>
                      <m:t>&lt;</m:t>
                    </m:r>
                    <m:r>
                      <a:rPr lang="en-US" altLang="zh-CN" sz="2800" b="1" i="1" smtClean="0">
                        <a:latin typeface="Cambria Math" panose="02040503050406030204" pitchFamily="18" charset="0"/>
                      </a:rPr>
                      <m:t>𝟏</m:t>
                    </m:r>
                  </m:oMath>
                </a14:m>
                <a:r>
                  <a:rPr lang="zh-CN" altLang="en-US" sz="2800" dirty="0" smtClean="0"/>
                  <a:t>，</a:t>
                </a:r>
                <a14:m>
                  <m:oMath xmlns:m="http://schemas.openxmlformats.org/officeDocument/2006/math">
                    <m:r>
                      <a:rPr lang="en-US" altLang="zh-CN" sz="2800" b="1" i="1" dirty="0" smtClean="0">
                        <a:latin typeface="Cambria Math" panose="02040503050406030204" pitchFamily="18" charset="0"/>
                      </a:rPr>
                      <m:t>𝒇</m:t>
                    </m:r>
                    <m:r>
                      <a:rPr lang="en-US" altLang="zh-CN" sz="2800" b="1" i="1" dirty="0" smtClean="0">
                        <a:latin typeface="Cambria Math" panose="02040503050406030204" pitchFamily="18" charset="0"/>
                      </a:rPr>
                      <m:t>(</m:t>
                    </m:r>
                    <m:r>
                      <a:rPr lang="en-US" altLang="zh-CN" sz="2800" b="1" i="1" dirty="0" smtClean="0">
                        <a:latin typeface="Cambria Math" panose="02040503050406030204" pitchFamily="18" charset="0"/>
                      </a:rPr>
                      <m:t>𝒙</m:t>
                    </m:r>
                    <m:r>
                      <a:rPr lang="en-US" altLang="zh-CN" sz="2800" b="1" i="1" dirty="0" smtClean="0">
                        <a:latin typeface="Cambria Math" panose="02040503050406030204" pitchFamily="18" charset="0"/>
                      </a:rPr>
                      <m:t>,</m:t>
                    </m:r>
                    <m:r>
                      <a:rPr lang="zh-CN" altLang="en-US" sz="2800" i="1">
                        <a:latin typeface="Cambria Math" panose="02040503050406030204" pitchFamily="18" charset="0"/>
                      </a:rPr>
                      <m:t>𝜷</m:t>
                    </m:r>
                    <m:r>
                      <a:rPr lang="en-US" altLang="zh-CN" sz="2800" b="1" i="1" smtClean="0">
                        <a:latin typeface="Cambria Math" panose="02040503050406030204" pitchFamily="18" charset="0"/>
                      </a:rPr>
                      <m:t>,</m:t>
                    </m:r>
                    <m:r>
                      <a:rPr lang="zh-CN" altLang="en-US" sz="2800" b="1" i="1">
                        <a:latin typeface="Cambria Math" panose="02040503050406030204" pitchFamily="18" charset="0"/>
                      </a:rPr>
                      <m:t>∝</m:t>
                    </m:r>
                    <m:r>
                      <a:rPr lang="en-US" altLang="zh-CN" sz="2800" b="1" i="1" dirty="0" smtClean="0">
                        <a:latin typeface="Cambria Math" panose="02040503050406030204" pitchFamily="18" charset="0"/>
                      </a:rPr>
                      <m:t>)</m:t>
                    </m:r>
                  </m:oMath>
                </a14:m>
                <a:r>
                  <a:rPr lang="zh-CN" altLang="en-US" sz="2800" dirty="0" smtClean="0"/>
                  <a:t>为</a:t>
                </a:r>
                <a:r>
                  <a:rPr lang="zh-CN" altLang="en-US" sz="2800" dirty="0"/>
                  <a:t>递减函数；</a:t>
                </a:r>
              </a:p>
              <a:p>
                <a:pPr marL="0" indent="0">
                  <a:lnSpc>
                    <a:spcPct val="150000"/>
                  </a:lnSpc>
                  <a:buNone/>
                </a:pPr>
                <a:r>
                  <a:rPr lang="zh-CN" altLang="en-US" sz="2800" dirty="0" smtClean="0"/>
                  <a:t>   当时</a:t>
                </a:r>
                <a14:m>
                  <m:oMath xmlns:m="http://schemas.openxmlformats.org/officeDocument/2006/math">
                    <m:r>
                      <a:rPr lang="zh-CN" altLang="en-US" sz="2800" i="1">
                        <a:latin typeface="Cambria Math" panose="02040503050406030204" pitchFamily="18" charset="0"/>
                      </a:rPr>
                      <m:t>∝</m:t>
                    </m:r>
                    <m:r>
                      <a:rPr lang="en-US" altLang="zh-CN" sz="2800" b="1" i="1" smtClean="0">
                        <a:latin typeface="Cambria Math" panose="02040503050406030204" pitchFamily="18" charset="0"/>
                      </a:rPr>
                      <m:t>=</m:t>
                    </m:r>
                    <m:r>
                      <a:rPr lang="en-US" altLang="zh-CN" sz="2800" i="1">
                        <a:latin typeface="Cambria Math" panose="02040503050406030204" pitchFamily="18" charset="0"/>
                      </a:rPr>
                      <m:t>𝟏</m:t>
                    </m:r>
                  </m:oMath>
                </a14:m>
                <a:r>
                  <a:rPr lang="zh-CN" altLang="en-US" sz="2800" dirty="0"/>
                  <a:t>，</a:t>
                </a:r>
                <a14:m>
                  <m:oMath xmlns:m="http://schemas.openxmlformats.org/officeDocument/2006/math">
                    <m:r>
                      <a:rPr lang="en-US" altLang="zh-CN" sz="2800" i="1" dirty="0">
                        <a:latin typeface="Cambria Math" panose="02040503050406030204" pitchFamily="18" charset="0"/>
                      </a:rPr>
                      <m:t>𝒇</m:t>
                    </m:r>
                    <m:r>
                      <a:rPr lang="en-US" altLang="zh-CN" sz="2800" i="1" dirty="0">
                        <a:latin typeface="Cambria Math" panose="02040503050406030204" pitchFamily="18" charset="0"/>
                      </a:rPr>
                      <m:t>(</m:t>
                    </m:r>
                    <m:r>
                      <a:rPr lang="en-US" altLang="zh-CN" sz="2800" i="1" dirty="0">
                        <a:latin typeface="Cambria Math" panose="02040503050406030204" pitchFamily="18" charset="0"/>
                      </a:rPr>
                      <m:t>𝒙</m:t>
                    </m:r>
                    <m:r>
                      <a:rPr lang="en-US" altLang="zh-CN" sz="2800" i="1" dirty="0">
                        <a:latin typeface="Cambria Math" panose="02040503050406030204" pitchFamily="18" charset="0"/>
                      </a:rPr>
                      <m:t>,</m:t>
                    </m:r>
                    <m:r>
                      <a:rPr lang="zh-CN" altLang="en-US" sz="2800" i="1">
                        <a:latin typeface="Cambria Math" panose="02040503050406030204" pitchFamily="18" charset="0"/>
                      </a:rPr>
                      <m:t>𝜷</m:t>
                    </m:r>
                    <m:r>
                      <a:rPr lang="en-US" altLang="zh-CN" sz="2800" i="1">
                        <a:latin typeface="Cambria Math" panose="02040503050406030204" pitchFamily="18" charset="0"/>
                      </a:rPr>
                      <m:t>,</m:t>
                    </m:r>
                    <m:r>
                      <a:rPr lang="zh-CN" altLang="en-US" sz="2800" i="1">
                        <a:latin typeface="Cambria Math" panose="02040503050406030204" pitchFamily="18" charset="0"/>
                      </a:rPr>
                      <m:t>∝</m:t>
                    </m:r>
                    <m:r>
                      <a:rPr lang="en-US" altLang="zh-CN" sz="2800" i="1" dirty="0">
                        <a:latin typeface="Cambria Math" panose="02040503050406030204" pitchFamily="18" charset="0"/>
                      </a:rPr>
                      <m:t>)</m:t>
                    </m:r>
                  </m:oMath>
                </a14:m>
                <a:r>
                  <a:rPr lang="zh-CN" altLang="en-US" sz="2800" dirty="0"/>
                  <a:t>为递减函数；</a:t>
                </a:r>
              </a:p>
              <a:p>
                <a:pPr marL="0" indent="0">
                  <a:lnSpc>
                    <a:spcPct val="150000"/>
                  </a:lnSpc>
                  <a:buNone/>
                </a:pPr>
                <a:r>
                  <a:rPr lang="zh-CN" altLang="en-US" sz="2800" dirty="0" smtClean="0"/>
                  <a:t>   当时</a:t>
                </a:r>
                <a14:m>
                  <m:oMath xmlns:m="http://schemas.openxmlformats.org/officeDocument/2006/math">
                    <m:r>
                      <a:rPr lang="zh-CN" altLang="en-US" sz="2800" i="1">
                        <a:latin typeface="Cambria Math" panose="02040503050406030204" pitchFamily="18" charset="0"/>
                      </a:rPr>
                      <m:t>∝</m:t>
                    </m:r>
                    <m:r>
                      <a:rPr lang="en-US" altLang="zh-CN" sz="2800" b="1" i="1" smtClean="0">
                        <a:latin typeface="Cambria Math" panose="02040503050406030204" pitchFamily="18" charset="0"/>
                      </a:rPr>
                      <m:t>&gt;</m:t>
                    </m:r>
                    <m:r>
                      <a:rPr lang="en-US" altLang="zh-CN" sz="2800" i="1">
                        <a:latin typeface="Cambria Math" panose="02040503050406030204" pitchFamily="18" charset="0"/>
                      </a:rPr>
                      <m:t>𝟏</m:t>
                    </m:r>
                  </m:oMath>
                </a14:m>
                <a:r>
                  <a:rPr lang="zh-CN" altLang="en-US" sz="2800" dirty="0"/>
                  <a:t>，</a:t>
                </a:r>
                <a14:m>
                  <m:oMath xmlns:m="http://schemas.openxmlformats.org/officeDocument/2006/math">
                    <m:r>
                      <a:rPr lang="en-US" altLang="zh-CN" sz="2800" i="1" dirty="0">
                        <a:latin typeface="Cambria Math" panose="02040503050406030204" pitchFamily="18" charset="0"/>
                      </a:rPr>
                      <m:t>𝒇</m:t>
                    </m:r>
                    <m:r>
                      <a:rPr lang="en-US" altLang="zh-CN" sz="2800" i="1" dirty="0">
                        <a:latin typeface="Cambria Math" panose="02040503050406030204" pitchFamily="18" charset="0"/>
                      </a:rPr>
                      <m:t>(</m:t>
                    </m:r>
                    <m:r>
                      <a:rPr lang="en-US" altLang="zh-CN" sz="2800" i="1" dirty="0">
                        <a:latin typeface="Cambria Math" panose="02040503050406030204" pitchFamily="18" charset="0"/>
                      </a:rPr>
                      <m:t>𝒙</m:t>
                    </m:r>
                    <m:r>
                      <a:rPr lang="en-US" altLang="zh-CN" sz="2800" i="1" dirty="0">
                        <a:latin typeface="Cambria Math" panose="02040503050406030204" pitchFamily="18" charset="0"/>
                      </a:rPr>
                      <m:t>,</m:t>
                    </m:r>
                    <m:r>
                      <a:rPr lang="zh-CN" altLang="en-US" sz="2800" i="1">
                        <a:latin typeface="Cambria Math" panose="02040503050406030204" pitchFamily="18" charset="0"/>
                      </a:rPr>
                      <m:t>𝜷</m:t>
                    </m:r>
                    <m:r>
                      <a:rPr lang="en-US" altLang="zh-CN" sz="2800" i="1">
                        <a:latin typeface="Cambria Math" panose="02040503050406030204" pitchFamily="18" charset="0"/>
                      </a:rPr>
                      <m:t>,</m:t>
                    </m:r>
                    <m:r>
                      <a:rPr lang="zh-CN" altLang="en-US" sz="2800" i="1">
                        <a:latin typeface="Cambria Math" panose="02040503050406030204" pitchFamily="18" charset="0"/>
                      </a:rPr>
                      <m:t>∝</m:t>
                    </m:r>
                    <m:r>
                      <a:rPr lang="en-US" altLang="zh-CN" sz="2800" i="1" dirty="0">
                        <a:latin typeface="Cambria Math" panose="02040503050406030204" pitchFamily="18" charset="0"/>
                      </a:rPr>
                      <m:t>)</m:t>
                    </m:r>
                  </m:oMath>
                </a14:m>
                <a:r>
                  <a:rPr lang="zh-CN" altLang="en-US" sz="2800" dirty="0"/>
                  <a:t>为单峰函数；</a:t>
                </a:r>
              </a:p>
            </p:txBody>
          </p:sp>
        </mc:Choice>
        <mc:Fallback xmlns="">
          <p:sp>
            <p:nvSpPr>
              <p:cNvPr id="2" name="内容占位符 1"/>
              <p:cNvSpPr>
                <a:spLocks noGrp="1" noRot="1" noChangeAspect="1" noMove="1" noResize="1" noEditPoints="1" noAdjustHandles="1" noChangeArrowheads="1" noChangeShapeType="1" noTextEdit="1"/>
              </p:cNvSpPr>
              <p:nvPr>
                <p:ph idx="13"/>
              </p:nvPr>
            </p:nvSpPr>
            <p:spPr>
              <a:blipFill rotWithShape="1">
                <a:blip r:embed="rId2"/>
                <a:stretch>
                  <a:fillRect l="-1304" t="-2200"/>
                </a:stretch>
              </a:blipFill>
            </p:spPr>
            <p:txBody>
              <a:bodyPr/>
              <a:lstStyle/>
              <a:p>
                <a:r>
                  <a:rPr lang="zh-CN" altLang="en-US">
                    <a:noFill/>
                  </a:rPr>
                  <a:t> </a:t>
                </a:r>
                <a:endParaRPr lang="zh-CN" altLang="en-US">
                  <a:noFill/>
                </a:endParaRPr>
              </a:p>
            </p:txBody>
          </p:sp>
        </mc:Fallback>
      </mc:AlternateContent>
      <p:pic>
        <p:nvPicPr>
          <p:cNvPr id="1034" name="Picture 10" descr="https://gss1.bdstatic.com/-vo3dSag_xI4khGkpoWK1HF6hhy/baike/pic/item/bd315c6034a85edf584276ad42540923dc54757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36525"/>
            <a:ext cx="333375" cy="1238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gss1.bdstatic.com/-vo3dSag_xI4khGkpoWK1HF6hhy/baike/pic/item/bd315c6034a85edf584276ad42540923dc54757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5875"/>
            <a:ext cx="333375" cy="12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888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91977" y="2016028"/>
            <a:ext cx="10752667" cy="3600450"/>
          </a:xfrm>
        </p:spPr>
        <p:txBody>
          <a:bodyPr/>
          <a:lstStyle/>
          <a:p>
            <a:r>
              <a:rPr lang="en-US" altLang="zh-CN" dirty="0" smtClean="0"/>
              <a:t>Gamma</a:t>
            </a:r>
            <a:r>
              <a:rPr lang="zh-CN" altLang="en-US" dirty="0" smtClean="0"/>
              <a:t>分布的特殊形式：</a:t>
            </a:r>
            <a:endParaRPr lang="en-US" altLang="zh-CN" dirty="0" smtClean="0"/>
          </a:p>
          <a:p>
            <a:pPr marL="0" indent="0">
              <a:lnSpc>
                <a:spcPct val="150000"/>
              </a:lnSpc>
              <a:buNone/>
            </a:pPr>
            <a:r>
              <a:rPr lang="zh-CN" altLang="en-US" sz="2800" dirty="0" smtClean="0"/>
              <a:t>  当形状参数</a:t>
            </a:r>
            <a:r>
              <a:rPr lang="en-US" altLang="zh-CN" sz="2800" dirty="0" smtClean="0"/>
              <a:t>α=1</a:t>
            </a:r>
            <a:r>
              <a:rPr lang="zh-CN" altLang="en-US" sz="2800" dirty="0" smtClean="0"/>
              <a:t>时，伽马分布就是参数为</a:t>
            </a:r>
            <a:r>
              <a:rPr lang="en-US" altLang="zh-CN" sz="2800" dirty="0" smtClean="0"/>
              <a:t>γ</a:t>
            </a:r>
            <a:r>
              <a:rPr lang="zh-CN" altLang="en-US" sz="2800" dirty="0" smtClean="0"/>
              <a:t>的指数分布，</a:t>
            </a:r>
            <a:r>
              <a:rPr lang="en-US" altLang="zh-CN" sz="2800" dirty="0" err="1" smtClean="0"/>
              <a:t>X~Exp</a:t>
            </a:r>
            <a:r>
              <a:rPr lang="zh-CN" altLang="en-US" sz="2800" dirty="0" smtClean="0"/>
              <a:t>（</a:t>
            </a:r>
            <a:r>
              <a:rPr lang="en-US" altLang="zh-CN" sz="2800" dirty="0" smtClean="0"/>
              <a:t>γ</a:t>
            </a:r>
            <a:r>
              <a:rPr lang="zh-CN" altLang="en-US" sz="2800" dirty="0" smtClean="0"/>
              <a:t>）</a:t>
            </a:r>
          </a:p>
          <a:p>
            <a:pPr>
              <a:lnSpc>
                <a:spcPct val="150000"/>
              </a:lnSpc>
            </a:pPr>
            <a:r>
              <a:rPr lang="zh-CN" altLang="en-US" sz="2800" dirty="0" smtClean="0"/>
              <a:t>当</a:t>
            </a:r>
            <a:r>
              <a:rPr lang="en-US" altLang="zh-CN" sz="2800" dirty="0" smtClean="0"/>
              <a:t>α=n/2</a:t>
            </a:r>
            <a:r>
              <a:rPr lang="zh-CN" altLang="en-US" sz="2800" dirty="0" smtClean="0"/>
              <a:t>，</a:t>
            </a:r>
            <a:r>
              <a:rPr lang="en-US" altLang="zh-CN" sz="2800" dirty="0" smtClean="0"/>
              <a:t>β=1/2</a:t>
            </a:r>
            <a:r>
              <a:rPr lang="zh-CN" altLang="en-US" sz="2800" dirty="0" smtClean="0"/>
              <a:t>时，伽马分布就是自由度为</a:t>
            </a:r>
            <a:r>
              <a:rPr lang="en-US" altLang="zh-CN" sz="2800" dirty="0" smtClean="0"/>
              <a:t>n</a:t>
            </a:r>
            <a:r>
              <a:rPr lang="zh-CN" altLang="en-US" sz="2800" dirty="0" smtClean="0"/>
              <a:t>的卡方分布，</a:t>
            </a:r>
            <a:r>
              <a:rPr lang="en-US" altLang="zh-CN" sz="2800" dirty="0" smtClean="0"/>
              <a:t>X^2(n)</a:t>
            </a:r>
            <a:endParaRPr lang="zh-CN" altLang="en-US" sz="2800" dirty="0"/>
          </a:p>
        </p:txBody>
      </p:sp>
    </p:spTree>
    <p:extLst>
      <p:ext uri="{BB962C8B-B14F-4D97-AF65-F5344CB8AC3E}">
        <p14:creationId xmlns:p14="http://schemas.microsoft.com/office/powerpoint/2010/main" val="3269765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1"/>
            <a:ext cx="10752667" cy="4637021"/>
          </a:xfrm>
        </p:spPr>
        <p:txBody>
          <a:bodyPr/>
          <a:lstStyle/>
          <a:p>
            <a:r>
              <a:rPr lang="zh-CN" altLang="en-US" dirty="0" smtClean="0"/>
              <a:t>贝叶斯岭回归</a:t>
            </a:r>
            <a:endParaRPr lang="en-US" altLang="zh-CN" dirty="0" smtClean="0"/>
          </a:p>
          <a:p>
            <a:r>
              <a:rPr lang="zh-CN" altLang="en-US" sz="2400" dirty="0"/>
              <a:t>定义：是估计回归问题的概率模型，系数</a:t>
            </a:r>
            <a:r>
              <a:rPr lang="en-US" altLang="zh-CN" sz="2400" dirty="0"/>
              <a:t>w</a:t>
            </a:r>
            <a:r>
              <a:rPr lang="zh-CN" altLang="en-US" sz="2400" dirty="0"/>
              <a:t>的</a:t>
            </a:r>
            <a:r>
              <a:rPr lang="zh-CN" altLang="en-US" sz="2400" dirty="0" smtClean="0"/>
              <a:t>先验由</a:t>
            </a:r>
            <a:r>
              <a:rPr lang="zh-CN" altLang="en-US" sz="2400" dirty="0"/>
              <a:t>球面高斯给</a:t>
            </a:r>
            <a:r>
              <a:rPr lang="zh-CN" altLang="en-US" sz="2400" dirty="0" smtClean="0"/>
              <a:t>出：</a:t>
            </a:r>
            <a:endParaRPr lang="en-US" altLang="zh-CN" sz="2400" dirty="0" smtClean="0"/>
          </a:p>
          <a:p>
            <a:endParaRPr lang="en-US" altLang="zh-CN" sz="2400" dirty="0"/>
          </a:p>
          <a:p>
            <a:endParaRPr lang="en-US" altLang="zh-CN" sz="2400" dirty="0" smtClean="0"/>
          </a:p>
          <a:p>
            <a:r>
              <a:rPr lang="en-US" altLang="zh-CN" sz="2400" dirty="0" smtClean="0"/>
              <a:t>α</a:t>
            </a:r>
            <a:r>
              <a:rPr lang="zh-CN" altLang="en-US" sz="2400" dirty="0"/>
              <a:t>和</a:t>
            </a:r>
            <a:r>
              <a:rPr lang="en-US" altLang="zh-CN" sz="2400" dirty="0"/>
              <a:t>λ</a:t>
            </a:r>
            <a:r>
              <a:rPr lang="zh-CN" altLang="en-US" sz="2400" dirty="0"/>
              <a:t>的先验</a:t>
            </a:r>
            <a:r>
              <a:rPr lang="zh-CN" altLang="en-US" sz="2400" dirty="0" smtClean="0"/>
              <a:t>为</a:t>
            </a:r>
            <a:r>
              <a:rPr lang="en-US" altLang="zh-CN" sz="2400" dirty="0" smtClean="0"/>
              <a:t>gamma</a:t>
            </a:r>
            <a:r>
              <a:rPr lang="zh-CN" altLang="en-US" sz="2400" dirty="0" smtClean="0"/>
              <a:t>分布</a:t>
            </a:r>
            <a:r>
              <a:rPr lang="zh-CN" altLang="en-US" sz="2400" dirty="0"/>
              <a:t>，这是高斯精度的共轭先验。 所得模型称为贝叶斯</a:t>
            </a:r>
            <a:r>
              <a:rPr lang="zh-CN" altLang="en-US" sz="2400" dirty="0" smtClean="0"/>
              <a:t>岭回归。</a:t>
            </a:r>
            <a:endParaRPr lang="en-US" altLang="zh-CN" sz="2400" dirty="0" smtClean="0"/>
          </a:p>
          <a:p>
            <a:r>
              <a:rPr lang="en-US" altLang="zh-CN" sz="2400" dirty="0" smtClean="0"/>
              <a:t>w, </a:t>
            </a:r>
            <a:r>
              <a:rPr lang="en-US" altLang="zh-CN" sz="2400" dirty="0"/>
              <a:t>α</a:t>
            </a:r>
            <a:r>
              <a:rPr lang="zh-CN" altLang="en-US" sz="2400" dirty="0"/>
              <a:t>和</a:t>
            </a:r>
            <a:r>
              <a:rPr lang="en-US" altLang="zh-CN" sz="2400" dirty="0" smtClean="0"/>
              <a:t>λ</a:t>
            </a:r>
            <a:r>
              <a:rPr lang="zh-CN" altLang="en-US" sz="2400" dirty="0" smtClean="0"/>
              <a:t>在模型的拟合过程中被共同</a:t>
            </a:r>
            <a:r>
              <a:rPr lang="zh-CN" altLang="en-US" sz="2400" dirty="0"/>
              <a:t>估计，在似然函数的基础上引入参数的先验分布，借助似然函数和先验分布去最大化参数的后验概率，</a:t>
            </a:r>
            <a:r>
              <a:rPr lang="zh-CN" altLang="en-US" sz="2400" dirty="0" smtClean="0"/>
              <a:t>即</a:t>
            </a:r>
            <a:endParaRPr lang="en-US" altLang="zh-CN" sz="2400" dirty="0" smtClean="0"/>
          </a:p>
          <a:p>
            <a:endParaRPr lang="zh-CN" altLang="en-US" sz="2400" dirty="0"/>
          </a:p>
        </p:txBody>
      </p:sp>
      <p:pic>
        <p:nvPicPr>
          <p:cNvPr id="3" name="图片 2"/>
          <p:cNvPicPr>
            <a:picLocks noChangeAspect="1"/>
          </p:cNvPicPr>
          <p:nvPr/>
        </p:nvPicPr>
        <p:blipFill>
          <a:blip r:embed="rId3"/>
          <a:stretch>
            <a:fillRect/>
          </a:stretch>
        </p:blipFill>
        <p:spPr>
          <a:xfrm>
            <a:off x="3638574" y="2651575"/>
            <a:ext cx="4427939" cy="832604"/>
          </a:xfrm>
          <a:prstGeom prst="rect">
            <a:avLst/>
          </a:prstGeom>
        </p:spPr>
      </p:pic>
      <p:pic>
        <p:nvPicPr>
          <p:cNvPr id="4" name="图片 3"/>
          <p:cNvPicPr>
            <a:picLocks noChangeAspect="1"/>
          </p:cNvPicPr>
          <p:nvPr/>
        </p:nvPicPr>
        <p:blipFill>
          <a:blip r:embed="rId4"/>
          <a:stretch>
            <a:fillRect/>
          </a:stretch>
        </p:blipFill>
        <p:spPr>
          <a:xfrm>
            <a:off x="3128720" y="5085693"/>
            <a:ext cx="6189135" cy="936734"/>
          </a:xfrm>
          <a:prstGeom prst="rect">
            <a:avLst/>
          </a:prstGeom>
        </p:spPr>
      </p:pic>
    </p:spTree>
    <p:extLst>
      <p:ext uri="{BB962C8B-B14F-4D97-AF65-F5344CB8AC3E}">
        <p14:creationId xmlns:p14="http://schemas.microsoft.com/office/powerpoint/2010/main" val="37204396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391905" y="1560786"/>
            <a:ext cx="11800095" cy="3874555"/>
          </a:xfrm>
        </p:spPr>
        <p:txBody>
          <a:bodyPr/>
          <a:lstStyle/>
          <a:p>
            <a:pPr marL="0" indent="0">
              <a:buNone/>
            </a:pPr>
            <a:r>
              <a:rPr lang="zh-CN" altLang="en-US" dirty="0" smtClean="0"/>
              <a:t>构造数据特征</a:t>
            </a:r>
            <a:endParaRPr lang="en-US" altLang="zh-CN" dirty="0" smtClean="0"/>
          </a:p>
          <a:p>
            <a:pPr marL="0" indent="0">
              <a:buNone/>
            </a:pPr>
            <a:r>
              <a:rPr lang="zh-CN" altLang="en-US" sz="2800" b="0" dirty="0" smtClean="0"/>
              <a:t>最近</a:t>
            </a:r>
            <a:r>
              <a:rPr lang="en-US" altLang="zh-CN" sz="2800" b="0" dirty="0"/>
              <a:t>24</a:t>
            </a:r>
            <a:r>
              <a:rPr lang="zh-CN" altLang="en-US" sz="2800" b="0" dirty="0"/>
              <a:t>小时的水量平均值</a:t>
            </a:r>
            <a:r>
              <a:rPr lang="zh-CN" altLang="en-US" sz="2800" b="0" dirty="0" smtClean="0"/>
              <a:t>特征</a:t>
            </a:r>
            <a:endParaRPr lang="en-US" altLang="zh-CN" sz="2800" b="0" dirty="0" smtClean="0"/>
          </a:p>
          <a:p>
            <a:pPr marL="0" indent="0">
              <a:buNone/>
            </a:pPr>
            <a:r>
              <a:rPr lang="zh-CN" altLang="en-US" sz="2800" b="0" dirty="0" smtClean="0"/>
              <a:t>最近</a:t>
            </a:r>
            <a:r>
              <a:rPr lang="en-US" altLang="zh-CN" sz="2800" b="0" dirty="0"/>
              <a:t>24</a:t>
            </a:r>
            <a:r>
              <a:rPr lang="zh-CN" altLang="en-US" sz="2800" b="0" dirty="0"/>
              <a:t>小时的降雨量总和特征，以及降雨强度类别特征</a:t>
            </a:r>
            <a:br>
              <a:rPr lang="zh-CN" altLang="en-US" sz="2800" b="0" dirty="0"/>
            </a:br>
            <a:r>
              <a:rPr lang="zh-CN" altLang="en-US" sz="2800" b="0" dirty="0" smtClean="0"/>
              <a:t>最近</a:t>
            </a:r>
            <a:r>
              <a:rPr lang="en-US" altLang="zh-CN" sz="2800" b="0" dirty="0"/>
              <a:t>period</a:t>
            </a:r>
            <a:r>
              <a:rPr lang="zh-CN" altLang="en-US" sz="2800" b="0" dirty="0"/>
              <a:t>个进水量值、降雨量值</a:t>
            </a:r>
            <a:br>
              <a:rPr lang="zh-CN" altLang="en-US" sz="2800" b="0" dirty="0"/>
            </a:br>
            <a:r>
              <a:rPr lang="zh-CN" altLang="en-US" sz="2800" b="0" dirty="0" smtClean="0"/>
              <a:t>上游</a:t>
            </a:r>
            <a:r>
              <a:rPr lang="en-US" altLang="zh-CN" sz="2800" b="0" dirty="0"/>
              <a:t>period</a:t>
            </a:r>
            <a:r>
              <a:rPr lang="zh-CN" altLang="en-US" sz="2800" b="0" dirty="0"/>
              <a:t>个时刻的出水量，经过</a:t>
            </a:r>
            <a:r>
              <a:rPr lang="en-US" altLang="zh-CN" sz="2800" b="0" dirty="0"/>
              <a:t>offset</a:t>
            </a:r>
            <a:r>
              <a:rPr lang="zh-CN" altLang="en-US" sz="2800" b="0" dirty="0"/>
              <a:t>个小时的延迟，影响到当前时刻</a:t>
            </a:r>
          </a:p>
        </p:txBody>
      </p:sp>
      <p:pic>
        <p:nvPicPr>
          <p:cNvPr id="3" name="图片 2"/>
          <p:cNvPicPr>
            <a:picLocks noChangeAspect="1"/>
          </p:cNvPicPr>
          <p:nvPr/>
        </p:nvPicPr>
        <p:blipFill>
          <a:blip r:embed="rId2"/>
          <a:stretch>
            <a:fillRect/>
          </a:stretch>
        </p:blipFill>
        <p:spPr>
          <a:xfrm>
            <a:off x="560332" y="4114141"/>
            <a:ext cx="11232273" cy="1993607"/>
          </a:xfrm>
          <a:prstGeom prst="rect">
            <a:avLst/>
          </a:prstGeom>
        </p:spPr>
      </p:pic>
    </p:spTree>
    <p:extLst>
      <p:ext uri="{BB962C8B-B14F-4D97-AF65-F5344CB8AC3E}">
        <p14:creationId xmlns:p14="http://schemas.microsoft.com/office/powerpoint/2010/main" val="12956019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p:cNvPicPr>
            <a:picLocks noGrp="1" noChangeAspect="1"/>
          </p:cNvPicPr>
          <p:nvPr>
            <p:ph idx="13"/>
          </p:nvPr>
        </p:nvPicPr>
        <p:blipFill>
          <a:blip r:embed="rId2"/>
          <a:stretch>
            <a:fillRect/>
          </a:stretch>
        </p:blipFill>
        <p:spPr>
          <a:xfrm>
            <a:off x="4397951" y="1437526"/>
            <a:ext cx="6228008" cy="4671006"/>
          </a:xfrm>
          <a:prstGeom prst="rect">
            <a:avLst/>
          </a:prstGeom>
        </p:spPr>
      </p:pic>
      <p:sp>
        <p:nvSpPr>
          <p:cNvPr id="4" name="文本框 3"/>
          <p:cNvSpPr txBox="1"/>
          <p:nvPr/>
        </p:nvSpPr>
        <p:spPr>
          <a:xfrm>
            <a:off x="2632841" y="1572427"/>
            <a:ext cx="677918" cy="4401205"/>
          </a:xfrm>
          <a:prstGeom prst="rect">
            <a:avLst/>
          </a:prstGeom>
          <a:noFill/>
        </p:spPr>
        <p:txBody>
          <a:bodyPr wrap="square" rtlCol="0">
            <a:spAutoFit/>
          </a:bodyPr>
          <a:lstStyle/>
          <a:p>
            <a:r>
              <a:rPr lang="zh-CN" altLang="en-US" sz="4000" b="1" dirty="0" smtClean="0">
                <a:solidFill>
                  <a:srgbClr val="0070C0"/>
                </a:solidFill>
              </a:rPr>
              <a:t>训练集特征展示</a:t>
            </a:r>
            <a:endParaRPr lang="zh-CN" altLang="en-US" sz="4000" b="1" dirty="0">
              <a:solidFill>
                <a:srgbClr val="0070C0"/>
              </a:solidFill>
            </a:endParaRPr>
          </a:p>
        </p:txBody>
      </p:sp>
    </p:spTree>
    <p:extLst>
      <p:ext uri="{BB962C8B-B14F-4D97-AF65-F5344CB8AC3E}">
        <p14:creationId xmlns:p14="http://schemas.microsoft.com/office/powerpoint/2010/main" val="34761465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p:txBody>
          <a:bodyPr/>
          <a:lstStyle/>
          <a:p>
            <a:r>
              <a:rPr lang="zh-CN" altLang="en-US" dirty="0" smtClean="0"/>
              <a:t>归一化</a:t>
            </a:r>
            <a:endParaRPr lang="zh-CN" altLang="en-US" dirty="0"/>
          </a:p>
        </p:txBody>
      </p:sp>
      <p:pic>
        <p:nvPicPr>
          <p:cNvPr id="3" name="图片 2"/>
          <p:cNvPicPr>
            <a:picLocks noChangeAspect="1"/>
          </p:cNvPicPr>
          <p:nvPr/>
        </p:nvPicPr>
        <p:blipFill>
          <a:blip r:embed="rId3"/>
          <a:stretch>
            <a:fillRect/>
          </a:stretch>
        </p:blipFill>
        <p:spPr>
          <a:xfrm>
            <a:off x="916849" y="2412051"/>
            <a:ext cx="10571767" cy="2731461"/>
          </a:xfrm>
          <a:prstGeom prst="rect">
            <a:avLst/>
          </a:prstGeom>
        </p:spPr>
      </p:pic>
    </p:spTree>
    <p:extLst>
      <p:ext uri="{BB962C8B-B14F-4D97-AF65-F5344CB8AC3E}">
        <p14:creationId xmlns:p14="http://schemas.microsoft.com/office/powerpoint/2010/main" val="32911287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p:txBody>
          <a:bodyPr/>
          <a:lstStyle/>
          <a:p>
            <a:r>
              <a:rPr lang="zh-CN" altLang="en-US" dirty="0" smtClean="0"/>
              <a:t>模型训练</a:t>
            </a:r>
            <a:endParaRPr lang="en-US" altLang="zh-CN" dirty="0" smtClean="0"/>
          </a:p>
          <a:p>
            <a:endParaRPr lang="zh-CN" altLang="en-US" dirty="0"/>
          </a:p>
        </p:txBody>
      </p:sp>
      <p:pic>
        <p:nvPicPr>
          <p:cNvPr id="3" name="图片 2"/>
          <p:cNvPicPr>
            <a:picLocks noChangeAspect="1"/>
          </p:cNvPicPr>
          <p:nvPr/>
        </p:nvPicPr>
        <p:blipFill>
          <a:blip r:embed="rId2"/>
          <a:stretch>
            <a:fillRect/>
          </a:stretch>
        </p:blipFill>
        <p:spPr>
          <a:xfrm>
            <a:off x="186394" y="2759130"/>
            <a:ext cx="11710686" cy="2128181"/>
          </a:xfrm>
          <a:prstGeom prst="rect">
            <a:avLst/>
          </a:prstGeom>
        </p:spPr>
      </p:pic>
    </p:spTree>
    <p:extLst>
      <p:ext uri="{BB962C8B-B14F-4D97-AF65-F5344CB8AC3E}">
        <p14:creationId xmlns:p14="http://schemas.microsoft.com/office/powerpoint/2010/main" val="22348304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602335" y="1795310"/>
            <a:ext cx="11206037" cy="4085228"/>
          </a:xfrm>
        </p:spPr>
        <p:txBody>
          <a:bodyPr/>
          <a:lstStyle/>
          <a:p>
            <a:pPr marL="0" indent="0">
              <a:buNone/>
            </a:pPr>
            <a:r>
              <a:rPr lang="zh-CN" altLang="en-US" dirty="0" smtClean="0"/>
              <a:t>回归模型的评估指标</a:t>
            </a:r>
            <a:endParaRPr lang="en-US" altLang="zh-CN" dirty="0"/>
          </a:p>
          <a:p>
            <a:r>
              <a:rPr lang="en-US" altLang="zh-CN" sz="2400" dirty="0" smtClean="0"/>
              <a:t>MAPE: </a:t>
            </a:r>
            <a:r>
              <a:rPr lang="zh-CN" altLang="en-US" sz="2400" dirty="0" smtClean="0"/>
              <a:t>均方根误差</a:t>
            </a:r>
            <a:endParaRPr lang="en-US" altLang="zh-CN" sz="2400" dirty="0" smtClean="0"/>
          </a:p>
          <a:p>
            <a:pPr marL="0" indent="0">
              <a:buNone/>
            </a:pPr>
            <a:endParaRPr lang="en-US" altLang="zh-CN" sz="2400" dirty="0" smtClean="0"/>
          </a:p>
          <a:p>
            <a:pPr marL="0" indent="0">
              <a:buNone/>
            </a:pPr>
            <a:r>
              <a:rPr lang="en-US" altLang="zh-CN" sz="2400" dirty="0"/>
              <a:t> </a:t>
            </a:r>
            <a:r>
              <a:rPr lang="en-US" altLang="zh-CN" sz="2400" dirty="0" smtClean="0"/>
              <a:t>   </a:t>
            </a:r>
            <a:r>
              <a:rPr lang="zh-CN" altLang="en-US" sz="2400" dirty="0" smtClean="0"/>
              <a:t>不</a:t>
            </a:r>
            <a:r>
              <a:rPr lang="zh-CN" altLang="en-US" sz="2400" dirty="0"/>
              <a:t>仅仅考虑预测值与真实值的误差，还考虑了误差与真实值之间的比例，在统计领域是一个预测准确性的衡量指标</a:t>
            </a:r>
            <a:r>
              <a:rPr lang="zh-CN" altLang="en-US" sz="2400" dirty="0" smtClean="0"/>
              <a:t>。</a:t>
            </a:r>
            <a:endParaRPr lang="en-US" altLang="zh-CN" sz="2400" dirty="0" smtClean="0"/>
          </a:p>
          <a:p>
            <a:r>
              <a:rPr lang="en-US" altLang="zh-CN" sz="2400" dirty="0"/>
              <a:t>MSE</a:t>
            </a:r>
            <a:r>
              <a:rPr lang="en-US" altLang="zh-CN" sz="2400" dirty="0" smtClean="0"/>
              <a:t>: </a:t>
            </a:r>
            <a:r>
              <a:rPr lang="zh-CN" altLang="en-US" sz="2400" dirty="0"/>
              <a:t>平均</a:t>
            </a:r>
            <a:r>
              <a:rPr lang="zh-CN" altLang="en-US" sz="2400" dirty="0" smtClean="0"/>
              <a:t>平方差</a:t>
            </a:r>
            <a:endParaRPr lang="en-US" altLang="zh-CN" sz="2400" dirty="0" smtClean="0"/>
          </a:p>
          <a:p>
            <a:endParaRPr lang="en-US" altLang="zh-CN" sz="2400" dirty="0" smtClean="0"/>
          </a:p>
          <a:p>
            <a:pPr marL="0" indent="0">
              <a:buNone/>
            </a:pPr>
            <a:r>
              <a:rPr lang="en-US" altLang="zh-CN" sz="2400" dirty="0"/>
              <a:t> </a:t>
            </a:r>
            <a:r>
              <a:rPr lang="en-US" altLang="zh-CN" sz="2400" dirty="0" smtClean="0"/>
              <a:t>   MSE</a:t>
            </a:r>
            <a:r>
              <a:rPr lang="zh-CN" altLang="en-US" sz="2400" dirty="0"/>
              <a:t>可以放大预测偏差较大的值，可以比较不同预测模型的稳定性，应用场景相对多一点</a:t>
            </a:r>
          </a:p>
        </p:txBody>
      </p:sp>
      <p:pic>
        <p:nvPicPr>
          <p:cNvPr id="3" name="图片 2"/>
          <p:cNvPicPr>
            <a:picLocks noChangeAspect="1"/>
          </p:cNvPicPr>
          <p:nvPr/>
        </p:nvPicPr>
        <p:blipFill>
          <a:blip r:embed="rId2"/>
          <a:stretch>
            <a:fillRect/>
          </a:stretch>
        </p:blipFill>
        <p:spPr>
          <a:xfrm>
            <a:off x="4364421" y="2218340"/>
            <a:ext cx="4724400" cy="876300"/>
          </a:xfrm>
          <a:prstGeom prst="rect">
            <a:avLst/>
          </a:prstGeom>
        </p:spPr>
      </p:pic>
      <p:pic>
        <p:nvPicPr>
          <p:cNvPr id="4" name="图片 3"/>
          <p:cNvPicPr>
            <a:picLocks noChangeAspect="1"/>
          </p:cNvPicPr>
          <p:nvPr/>
        </p:nvPicPr>
        <p:blipFill>
          <a:blip r:embed="rId3"/>
          <a:stretch>
            <a:fillRect/>
          </a:stretch>
        </p:blipFill>
        <p:spPr>
          <a:xfrm>
            <a:off x="4364421" y="4087539"/>
            <a:ext cx="4105275" cy="800100"/>
          </a:xfrm>
          <a:prstGeom prst="rect">
            <a:avLst/>
          </a:prstGeom>
        </p:spPr>
      </p:pic>
    </p:spTree>
    <p:extLst>
      <p:ext uri="{BB962C8B-B14F-4D97-AF65-F5344CB8AC3E}">
        <p14:creationId xmlns:p14="http://schemas.microsoft.com/office/powerpoint/2010/main" val="3608058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p:txBody>
          <a:bodyPr/>
          <a:lstStyle/>
          <a:p>
            <a:r>
              <a:rPr lang="zh-CN" altLang="en-US" dirty="0"/>
              <a:t>输出</a:t>
            </a:r>
            <a:r>
              <a:rPr lang="zh-CN" altLang="en-US" dirty="0" smtClean="0"/>
              <a:t>结果</a:t>
            </a:r>
            <a:endParaRPr lang="en-US" altLang="zh-CN" dirty="0" smtClean="0"/>
          </a:p>
          <a:p>
            <a:endParaRPr lang="zh-CN" altLang="en-US" dirty="0"/>
          </a:p>
        </p:txBody>
      </p:sp>
      <p:pic>
        <p:nvPicPr>
          <p:cNvPr id="3" name="图片 2"/>
          <p:cNvPicPr>
            <a:picLocks noChangeAspect="1"/>
          </p:cNvPicPr>
          <p:nvPr/>
        </p:nvPicPr>
        <p:blipFill>
          <a:blip r:embed="rId2"/>
          <a:stretch>
            <a:fillRect/>
          </a:stretch>
        </p:blipFill>
        <p:spPr>
          <a:xfrm>
            <a:off x="3337943" y="2056742"/>
            <a:ext cx="6663183" cy="3886857"/>
          </a:xfrm>
          <a:prstGeom prst="rect">
            <a:avLst/>
          </a:prstGeom>
        </p:spPr>
      </p:pic>
    </p:spTree>
    <p:extLst>
      <p:ext uri="{BB962C8B-B14F-4D97-AF65-F5344CB8AC3E}">
        <p14:creationId xmlns:p14="http://schemas.microsoft.com/office/powerpoint/2010/main" val="33169781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p:txBody>
          <a:bodyPr/>
          <a:lstStyle/>
          <a:p>
            <a:pPr marL="0" indent="0">
              <a:buNone/>
            </a:pPr>
            <a:r>
              <a:rPr lang="zh-CN" altLang="en-US" dirty="0"/>
              <a:t>结果</a:t>
            </a:r>
            <a:r>
              <a:rPr lang="zh-CN" altLang="en-US" dirty="0" smtClean="0"/>
              <a:t>展示：</a:t>
            </a: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sz="2000" dirty="0" smtClean="0"/>
          </a:p>
          <a:p>
            <a:pPr marL="0" indent="0">
              <a:buNone/>
            </a:pPr>
            <a:r>
              <a:rPr lang="zh-CN" altLang="en-US" sz="2000" dirty="0" smtClean="0"/>
              <a:t>红色是预测值、蓝色是真实值</a:t>
            </a:r>
            <a:endParaRPr lang="en-US" altLang="zh-CN" sz="2000" dirty="0" smtClean="0"/>
          </a:p>
          <a:p>
            <a:pPr marL="0" indent="0">
              <a:buNone/>
            </a:pPr>
            <a:endParaRPr lang="en-US" altLang="zh-CN" dirty="0"/>
          </a:p>
        </p:txBody>
      </p:sp>
      <p:pic>
        <p:nvPicPr>
          <p:cNvPr id="4" name="图片 3"/>
          <p:cNvPicPr>
            <a:picLocks noChangeAspect="1"/>
          </p:cNvPicPr>
          <p:nvPr/>
        </p:nvPicPr>
        <p:blipFill>
          <a:blip r:embed="rId2"/>
          <a:stretch>
            <a:fillRect/>
          </a:stretch>
        </p:blipFill>
        <p:spPr>
          <a:xfrm>
            <a:off x="585787" y="2071963"/>
            <a:ext cx="11029039" cy="2542647"/>
          </a:xfrm>
          <a:prstGeom prst="rect">
            <a:avLst/>
          </a:prstGeom>
        </p:spPr>
      </p:pic>
    </p:spTree>
    <p:extLst>
      <p:ext uri="{BB962C8B-B14F-4D97-AF65-F5344CB8AC3E}">
        <p14:creationId xmlns:p14="http://schemas.microsoft.com/office/powerpoint/2010/main" val="34824274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1"/>
          <p:cNvSpPr>
            <a:spLocks noGrp="1"/>
          </p:cNvSpPr>
          <p:nvPr>
            <p:ph idx="13"/>
          </p:nvPr>
        </p:nvSpPr>
        <p:spPr bwMode="auto">
          <a:xfrm>
            <a:off x="1659514" y="2960503"/>
            <a:ext cx="9324172" cy="91481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indent="0" algn="ctr">
              <a:buNone/>
            </a:pPr>
            <a:r>
              <a:rPr lang="en-US" altLang="zh-CN" sz="4800" dirty="0"/>
              <a:t>1</a:t>
            </a:r>
            <a:r>
              <a:rPr lang="en-US" altLang="zh-CN" sz="4800" dirty="0" smtClean="0"/>
              <a:t>.  </a:t>
            </a:r>
            <a:r>
              <a:rPr lang="zh-CN" altLang="en-US" sz="4800" dirty="0" smtClean="0"/>
              <a:t>项目背景</a:t>
            </a:r>
            <a:endParaRPr lang="en-US" altLang="zh-CN" sz="4800" dirty="0"/>
          </a:p>
        </p:txBody>
      </p:sp>
    </p:spTree>
    <p:extLst>
      <p:ext uri="{BB962C8B-B14F-4D97-AF65-F5344CB8AC3E}">
        <p14:creationId xmlns:p14="http://schemas.microsoft.com/office/powerpoint/2010/main" val="16347682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2"/>
            <a:ext cx="10752667" cy="4857738"/>
          </a:xfrm>
        </p:spPr>
        <p:txBody>
          <a:bodyPr/>
          <a:lstStyle/>
          <a:p>
            <a:r>
              <a:rPr lang="zh-CN" altLang="en-US" dirty="0"/>
              <a:t>画出</a:t>
            </a:r>
            <a:r>
              <a:rPr lang="zh-CN" altLang="en-US" dirty="0" smtClean="0"/>
              <a:t>数据在贝叶斯岭回归模型上的</a:t>
            </a:r>
            <a:r>
              <a:rPr lang="en-US" altLang="zh-CN" dirty="0"/>
              <a:t>learning curve.</a:t>
            </a:r>
            <a:endParaRPr lang="en-US" altLang="zh-CN" dirty="0" smtClean="0"/>
          </a:p>
          <a:p>
            <a:pPr marL="0" indent="0">
              <a:buNone/>
            </a:pPr>
            <a:endParaRPr lang="zh-CN" altLang="en-US" dirty="0"/>
          </a:p>
        </p:txBody>
      </p:sp>
      <p:pic>
        <p:nvPicPr>
          <p:cNvPr id="3" name="图片 2"/>
          <p:cNvPicPr>
            <a:picLocks noChangeAspect="1"/>
          </p:cNvPicPr>
          <p:nvPr/>
        </p:nvPicPr>
        <p:blipFill>
          <a:blip r:embed="rId2"/>
          <a:stretch>
            <a:fillRect/>
          </a:stretch>
        </p:blipFill>
        <p:spPr>
          <a:xfrm>
            <a:off x="2254324" y="2169858"/>
            <a:ext cx="6925772" cy="4044596"/>
          </a:xfrm>
          <a:prstGeom prst="rect">
            <a:avLst/>
          </a:prstGeom>
        </p:spPr>
      </p:pic>
    </p:spTree>
    <p:extLst>
      <p:ext uri="{BB962C8B-B14F-4D97-AF65-F5344CB8AC3E}">
        <p14:creationId xmlns:p14="http://schemas.microsoft.com/office/powerpoint/2010/main" val="17310081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1"/>
          <p:cNvSpPr txBox="1">
            <a:spLocks/>
          </p:cNvSpPr>
          <p:nvPr/>
        </p:nvSpPr>
        <p:spPr bwMode="auto">
          <a:xfrm>
            <a:off x="1659514" y="2960503"/>
            <a:ext cx="9324172" cy="91481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b="1" kern="1200">
                <a:solidFill>
                  <a:srgbClr val="00478B"/>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微软雅黑" pitchFamily="34" charset="-122"/>
                <a:ea typeface="微软雅黑" pitchFamily="3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微软雅黑" pitchFamily="34" charset="-122"/>
                <a:ea typeface="微软雅黑" pitchFamily="3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微软雅黑" pitchFamily="34" charset="-122"/>
                <a:ea typeface="微软雅黑" pitchFamily="3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CN" sz="4800" dirty="0"/>
              <a:t>5</a:t>
            </a:r>
            <a:r>
              <a:rPr lang="en-US" altLang="zh-CN" sz="4800" dirty="0" smtClean="0"/>
              <a:t>. Tree based model</a:t>
            </a:r>
            <a:endParaRPr lang="zh-CN" altLang="en-US" sz="4800" dirty="0"/>
          </a:p>
        </p:txBody>
      </p:sp>
    </p:spTree>
    <p:extLst>
      <p:ext uri="{BB962C8B-B14F-4D97-AF65-F5344CB8AC3E}">
        <p14:creationId xmlns:p14="http://schemas.microsoft.com/office/powerpoint/2010/main" val="18390784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p:txBody>
          <a:bodyPr/>
          <a:lstStyle/>
          <a:p>
            <a:r>
              <a:rPr lang="zh-CN" altLang="en-US" dirty="0" smtClean="0"/>
              <a:t>决策树</a:t>
            </a:r>
            <a:endParaRPr lang="en-US" altLang="zh-CN" dirty="0" smtClean="0"/>
          </a:p>
          <a:p>
            <a:endParaRPr lang="en-US" altLang="zh-CN" dirty="0" smtClean="0"/>
          </a:p>
          <a:p>
            <a:endParaRPr lang="en-US" altLang="zh-CN" dirty="0"/>
          </a:p>
          <a:p>
            <a:pPr>
              <a:lnSpc>
                <a:spcPct val="150000"/>
              </a:lnSpc>
            </a:pPr>
            <a:r>
              <a:rPr lang="zh-CN" altLang="en-US" sz="2400" dirty="0"/>
              <a:t>决策树是一种简单高效并且具有强解释性的模型，广泛应用于数据分析领域。其本质是一颗由多个判断节点组成的树，在使用模型进行预测时，根据输入参数依次在各个判断节点进行判断游走，最后到叶子节点即为预测结果。</a:t>
            </a:r>
          </a:p>
        </p:txBody>
      </p:sp>
      <p:pic>
        <p:nvPicPr>
          <p:cNvPr id="3" name="图片 2"/>
          <p:cNvPicPr>
            <a:picLocks noChangeAspect="1"/>
          </p:cNvPicPr>
          <p:nvPr/>
        </p:nvPicPr>
        <p:blipFill>
          <a:blip r:embed="rId2"/>
          <a:stretch>
            <a:fillRect/>
          </a:stretch>
        </p:blipFill>
        <p:spPr>
          <a:xfrm>
            <a:off x="5670406" y="1543062"/>
            <a:ext cx="4942177" cy="1567936"/>
          </a:xfrm>
          <a:prstGeom prst="rect">
            <a:avLst/>
          </a:prstGeom>
        </p:spPr>
      </p:pic>
    </p:spTree>
    <p:extLst>
      <p:ext uri="{BB962C8B-B14F-4D97-AF65-F5344CB8AC3E}">
        <p14:creationId xmlns:p14="http://schemas.microsoft.com/office/powerpoint/2010/main" val="14159099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2"/>
            <a:ext cx="10752667" cy="4349738"/>
          </a:xfrm>
        </p:spPr>
        <p:txBody>
          <a:bodyPr/>
          <a:lstStyle/>
          <a:p>
            <a:r>
              <a:rPr lang="zh-CN" altLang="en-US" dirty="0" smtClean="0"/>
              <a:t>与线性模型的不同</a:t>
            </a:r>
            <a:endParaRPr lang="en-US" altLang="zh-CN" dirty="0" smtClean="0"/>
          </a:p>
          <a:p>
            <a:endParaRPr lang="en-US" altLang="zh-CN" dirty="0"/>
          </a:p>
          <a:p>
            <a:pPr marL="457200" indent="-457200">
              <a:lnSpc>
                <a:spcPct val="150000"/>
              </a:lnSpc>
              <a:buFont typeface="+mj-lt"/>
              <a:buAutoNum type="alphaUcPeriod"/>
            </a:pPr>
            <a:r>
              <a:rPr lang="zh-CN" altLang="en-US" sz="2000" dirty="0" smtClean="0"/>
              <a:t>树形</a:t>
            </a:r>
            <a:r>
              <a:rPr lang="zh-CN" altLang="en-US" sz="2000" dirty="0"/>
              <a:t>模型是一个一个特征进行处理，之前线性模型是所有特征给予权重相加得到一个新的</a:t>
            </a:r>
            <a:r>
              <a:rPr lang="zh-CN" altLang="en-US" sz="2000" dirty="0" smtClean="0"/>
              <a:t>值。</a:t>
            </a:r>
            <a:endParaRPr lang="en-US" altLang="zh-CN" sz="2000" dirty="0" smtClean="0"/>
          </a:p>
          <a:p>
            <a:pPr marL="457200" indent="-457200">
              <a:lnSpc>
                <a:spcPct val="150000"/>
              </a:lnSpc>
              <a:buFont typeface="+mj-lt"/>
              <a:buAutoNum type="alphaUcPeriod"/>
            </a:pPr>
            <a:r>
              <a:rPr lang="zh-CN" altLang="en-US" sz="2000" dirty="0"/>
              <a:t>逻辑回归只能找到线性分割（输入特征</a:t>
            </a:r>
            <a:r>
              <a:rPr lang="en-US" altLang="zh-CN" sz="2000" dirty="0"/>
              <a:t>x</a:t>
            </a:r>
            <a:r>
              <a:rPr lang="zh-CN" altLang="en-US" sz="2000" dirty="0"/>
              <a:t>与</a:t>
            </a:r>
            <a:r>
              <a:rPr lang="en-US" altLang="zh-CN" sz="2000" dirty="0"/>
              <a:t>logit</a:t>
            </a:r>
            <a:r>
              <a:rPr lang="zh-CN" altLang="en-US" sz="2000" dirty="0"/>
              <a:t>之间是线性的，除非对</a:t>
            </a:r>
            <a:r>
              <a:rPr lang="en-US" altLang="zh-CN" sz="2000" dirty="0"/>
              <a:t>x</a:t>
            </a:r>
            <a:r>
              <a:rPr lang="zh-CN" altLang="en-US" sz="2000" dirty="0"/>
              <a:t>进行多维映射），而决策树可以找到非线性</a:t>
            </a:r>
            <a:r>
              <a:rPr lang="zh-CN" altLang="en-US" sz="2000" dirty="0" smtClean="0"/>
              <a:t>分割。</a:t>
            </a:r>
            <a:endParaRPr lang="en-US" altLang="zh-CN" sz="2000" dirty="0" smtClean="0"/>
          </a:p>
          <a:p>
            <a:pPr marL="457200" indent="-457200">
              <a:lnSpc>
                <a:spcPct val="150000"/>
              </a:lnSpc>
              <a:buFont typeface="+mj-lt"/>
              <a:buAutoNum type="alphaUcPeriod"/>
            </a:pPr>
            <a:r>
              <a:rPr lang="zh-CN" altLang="en-US" sz="2000" dirty="0"/>
              <a:t>树形模型更加接近人的思维方式，可以产生可视化的分类规则，产生的模型具有可解释性（可以抽取规则）。树模型拟合出来的函数其实是分区间的阶梯函数。</a:t>
            </a:r>
          </a:p>
        </p:txBody>
      </p:sp>
    </p:spTree>
    <p:extLst>
      <p:ext uri="{BB962C8B-B14F-4D97-AF65-F5344CB8AC3E}">
        <p14:creationId xmlns:p14="http://schemas.microsoft.com/office/powerpoint/2010/main" val="35395073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57738" y="1330625"/>
            <a:ext cx="10752667" cy="4349738"/>
          </a:xfrm>
        </p:spPr>
        <p:txBody>
          <a:bodyPr/>
          <a:lstStyle/>
          <a:p>
            <a:r>
              <a:rPr lang="zh-CN" altLang="en-US" dirty="0" smtClean="0"/>
              <a:t>基本概念</a:t>
            </a:r>
            <a:endParaRPr lang="en-US" altLang="zh-CN" dirty="0"/>
          </a:p>
          <a:p>
            <a:pPr marL="457200" indent="-457200">
              <a:lnSpc>
                <a:spcPct val="150000"/>
              </a:lnSpc>
              <a:buFont typeface="+mj-lt"/>
              <a:buAutoNum type="alphaUcPeriod"/>
            </a:pPr>
            <a:r>
              <a:rPr lang="zh-CN" altLang="en-US" sz="2000" dirty="0" smtClean="0"/>
              <a:t>树根</a:t>
            </a:r>
            <a:r>
              <a:rPr lang="zh-CN" altLang="en-US" sz="2000" dirty="0"/>
              <a:t>节点（最重要的特征）；叶节点（最终标签）</a:t>
            </a:r>
            <a:r>
              <a:rPr lang="zh-CN" altLang="en-US" sz="2000" dirty="0" smtClean="0"/>
              <a:t>。决策过程就是从</a:t>
            </a:r>
            <a:r>
              <a:rPr lang="zh-CN" altLang="en-US" sz="2000" dirty="0"/>
              <a:t>根节点开始一步步走到叶子</a:t>
            </a:r>
            <a:r>
              <a:rPr lang="zh-CN" altLang="en-US" sz="2000" dirty="0" smtClean="0"/>
              <a:t>节点。、</a:t>
            </a:r>
            <a:endParaRPr lang="en-US" altLang="zh-CN" sz="2000" dirty="0" smtClean="0"/>
          </a:p>
          <a:p>
            <a:pPr marL="457200" indent="-457200">
              <a:lnSpc>
                <a:spcPct val="150000"/>
              </a:lnSpc>
              <a:buFont typeface="+mj-lt"/>
              <a:buAutoNum type="alphaUcPeriod"/>
            </a:pPr>
            <a:r>
              <a:rPr lang="zh-CN" altLang="en-US" sz="2000" dirty="0" smtClean="0">
                <a:solidFill>
                  <a:srgbClr val="00478B"/>
                </a:solidFill>
              </a:rPr>
              <a:t>决策树</a:t>
            </a:r>
            <a:r>
              <a:rPr lang="zh-CN" altLang="en-US" sz="2000" dirty="0">
                <a:solidFill>
                  <a:srgbClr val="00478B"/>
                </a:solidFill>
              </a:rPr>
              <a:t>的训练与测试：</a:t>
            </a:r>
            <a:endParaRPr lang="en-US" altLang="zh-CN" sz="2000" dirty="0">
              <a:solidFill>
                <a:srgbClr val="00478B"/>
              </a:solidFill>
            </a:endParaRPr>
          </a:p>
          <a:p>
            <a:pPr marL="400050" lvl="1" indent="0">
              <a:lnSpc>
                <a:spcPct val="150000"/>
              </a:lnSpc>
              <a:buNone/>
            </a:pPr>
            <a:r>
              <a:rPr lang="zh-CN" altLang="en-US" sz="1600" dirty="0"/>
              <a:t>训练阶段</a:t>
            </a:r>
            <a:r>
              <a:rPr lang="en-US" altLang="zh-CN" sz="1600" dirty="0"/>
              <a:t>:</a:t>
            </a:r>
            <a:r>
              <a:rPr lang="zh-CN" altLang="en-US" sz="1600" dirty="0"/>
              <a:t>从给定的训练集构造出来一棵树</a:t>
            </a:r>
            <a:r>
              <a:rPr lang="en-US" altLang="zh-CN" sz="1600" dirty="0"/>
              <a:t>(</a:t>
            </a:r>
            <a:r>
              <a:rPr lang="zh-CN" altLang="en-US" sz="1600" dirty="0"/>
              <a:t>从跟节点开始选择特征</a:t>
            </a:r>
            <a:r>
              <a:rPr lang="en-US" altLang="zh-CN" sz="1600" dirty="0"/>
              <a:t>, </a:t>
            </a:r>
            <a:r>
              <a:rPr lang="zh-CN" altLang="en-US" sz="1600" dirty="0"/>
              <a:t>如何进行特征切分</a:t>
            </a:r>
            <a:r>
              <a:rPr lang="en-US" altLang="zh-CN" sz="1600" dirty="0"/>
              <a:t>)</a:t>
            </a:r>
          </a:p>
          <a:p>
            <a:pPr marL="400050" lvl="1" indent="0">
              <a:lnSpc>
                <a:spcPct val="150000"/>
              </a:lnSpc>
              <a:buNone/>
            </a:pPr>
            <a:r>
              <a:rPr lang="zh-CN" altLang="en-US" sz="1600" dirty="0"/>
              <a:t>测试阶段</a:t>
            </a:r>
            <a:r>
              <a:rPr lang="en-US" altLang="zh-CN" sz="1600" dirty="0"/>
              <a:t>:</a:t>
            </a:r>
            <a:r>
              <a:rPr lang="zh-CN" altLang="en-US" sz="1600" dirty="0"/>
              <a:t>根据构造出来的树模型从上到下去走一遍就好</a:t>
            </a:r>
            <a:r>
              <a:rPr lang="zh-CN" altLang="en-US" sz="1600" dirty="0" smtClean="0"/>
              <a:t>了</a:t>
            </a:r>
            <a:endParaRPr lang="en-US" altLang="zh-CN" sz="2000" dirty="0"/>
          </a:p>
          <a:p>
            <a:pPr marL="457200" indent="-457200">
              <a:lnSpc>
                <a:spcPct val="150000"/>
              </a:lnSpc>
              <a:buFont typeface="+mj-lt"/>
              <a:buAutoNum type="alphaUcPeriod"/>
            </a:pPr>
            <a:r>
              <a:rPr lang="zh-CN" altLang="en-US" sz="2000" dirty="0"/>
              <a:t>如何切分特征</a:t>
            </a:r>
            <a:r>
              <a:rPr lang="en-US" altLang="zh-CN" sz="2000" dirty="0"/>
              <a:t>(</a:t>
            </a:r>
            <a:r>
              <a:rPr lang="zh-CN" altLang="en-US" sz="2000" dirty="0"/>
              <a:t>选择节点</a:t>
            </a:r>
            <a:r>
              <a:rPr lang="en-US" altLang="zh-CN" sz="2000" dirty="0" smtClean="0"/>
              <a:t>)</a:t>
            </a:r>
          </a:p>
          <a:p>
            <a:pPr marL="457200" indent="-457200">
              <a:lnSpc>
                <a:spcPct val="150000"/>
              </a:lnSpc>
              <a:buFont typeface="+mj-lt"/>
              <a:buAutoNum type="alphaUcPeriod"/>
            </a:pPr>
            <a:r>
              <a:rPr lang="zh-CN" altLang="en-US" sz="2000" dirty="0"/>
              <a:t>衡量标准</a:t>
            </a:r>
            <a:r>
              <a:rPr lang="en-US" altLang="zh-CN" sz="2000" dirty="0"/>
              <a:t>-</a:t>
            </a:r>
            <a:r>
              <a:rPr lang="zh-CN" altLang="en-US" sz="2000" dirty="0" smtClean="0"/>
              <a:t>熵</a:t>
            </a:r>
            <a:endParaRPr lang="en-US" altLang="zh-CN" sz="2000" dirty="0" smtClean="0"/>
          </a:p>
          <a:p>
            <a:pPr marL="457200" indent="-457200">
              <a:lnSpc>
                <a:spcPct val="150000"/>
              </a:lnSpc>
              <a:buFont typeface="+mj-lt"/>
              <a:buAutoNum type="alphaUcPeriod"/>
            </a:pPr>
            <a:r>
              <a:rPr lang="zh-CN" altLang="en-US" sz="2000" dirty="0"/>
              <a:t>基尼不</a:t>
            </a:r>
            <a:r>
              <a:rPr lang="zh-CN" altLang="en-US" sz="2000" dirty="0" smtClean="0"/>
              <a:t>纯度</a:t>
            </a:r>
            <a:endParaRPr lang="en-US" altLang="zh-CN" sz="2000" dirty="0" smtClean="0"/>
          </a:p>
          <a:p>
            <a:pPr marL="457200" indent="-457200">
              <a:lnSpc>
                <a:spcPct val="150000"/>
              </a:lnSpc>
              <a:buFont typeface="+mj-lt"/>
              <a:buAutoNum type="alphaUcPeriod"/>
            </a:pPr>
            <a:r>
              <a:rPr lang="zh-CN" altLang="en-US" sz="2000" dirty="0"/>
              <a:t>信息增益</a:t>
            </a:r>
            <a:endParaRPr lang="en-US" altLang="zh-CN" sz="2000" dirty="0" smtClean="0"/>
          </a:p>
          <a:p>
            <a:pPr marL="457200" indent="-457200">
              <a:lnSpc>
                <a:spcPct val="150000"/>
              </a:lnSpc>
              <a:buFont typeface="+mj-lt"/>
              <a:buAutoNum type="alphaUcPeriod"/>
            </a:pPr>
            <a:endParaRPr lang="en-US" altLang="zh-CN" sz="2000" dirty="0" smtClean="0"/>
          </a:p>
        </p:txBody>
      </p:sp>
    </p:spTree>
    <p:extLst>
      <p:ext uri="{BB962C8B-B14F-4D97-AF65-F5344CB8AC3E}">
        <p14:creationId xmlns:p14="http://schemas.microsoft.com/office/powerpoint/2010/main" val="4188796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p:txBody>
          <a:bodyPr/>
          <a:lstStyle/>
          <a:p>
            <a:r>
              <a:rPr lang="en-US" altLang="zh-CN" dirty="0" err="1" smtClean="0"/>
              <a:t>XGBoost</a:t>
            </a:r>
            <a:endParaRPr lang="en-US" altLang="zh-CN" dirty="0"/>
          </a:p>
          <a:p>
            <a:pPr marL="457200" indent="-457200">
              <a:buFont typeface="+mj-lt"/>
              <a:buAutoNum type="alphaUcPeriod"/>
            </a:pPr>
            <a:r>
              <a:rPr lang="en-US" altLang="zh-CN" sz="2400" dirty="0"/>
              <a:t>boosting</a:t>
            </a:r>
            <a:r>
              <a:rPr lang="zh-CN" altLang="en-US" sz="2400" dirty="0"/>
              <a:t>集成</a:t>
            </a:r>
            <a:r>
              <a:rPr lang="zh-CN" altLang="en-US" sz="2400" dirty="0" smtClean="0"/>
              <a:t>学习</a:t>
            </a:r>
            <a:endParaRPr lang="en-US" altLang="zh-CN" sz="2400" dirty="0" smtClean="0"/>
          </a:p>
          <a:p>
            <a:pPr marL="457200" indent="-457200">
              <a:buFont typeface="+mj-lt"/>
              <a:buAutoNum type="alphaUcPeriod"/>
            </a:pPr>
            <a:endParaRPr lang="en-US" altLang="zh-CN" sz="2400" dirty="0"/>
          </a:p>
          <a:p>
            <a:pPr marL="457200" indent="-457200">
              <a:buFont typeface="+mj-lt"/>
              <a:buAutoNum type="alphaUcPeriod"/>
            </a:pPr>
            <a:r>
              <a:rPr lang="zh-CN" altLang="en-US" sz="2400" dirty="0" smtClean="0"/>
              <a:t>预测模型</a:t>
            </a:r>
            <a:endParaRPr lang="en-US" altLang="zh-CN" sz="2400" dirty="0" smtClean="0"/>
          </a:p>
          <a:p>
            <a:pPr marL="457200" indent="-457200">
              <a:buFont typeface="+mj-lt"/>
              <a:buAutoNum type="alphaUcPeriod"/>
            </a:pPr>
            <a:endParaRPr lang="en-US" altLang="zh-CN" sz="2400" dirty="0"/>
          </a:p>
          <a:p>
            <a:pPr marL="457200" indent="-457200">
              <a:buFont typeface="+mj-lt"/>
              <a:buAutoNum type="alphaUcPeriod"/>
            </a:pPr>
            <a:r>
              <a:rPr lang="zh-CN" altLang="en-US" sz="2400" dirty="0" smtClean="0"/>
              <a:t>损失函数</a:t>
            </a:r>
            <a:endParaRPr lang="en-US" altLang="zh-CN" sz="2400" dirty="0" smtClean="0"/>
          </a:p>
          <a:p>
            <a:endParaRPr lang="en-US" altLang="zh-CN" dirty="0" smtClean="0"/>
          </a:p>
          <a:p>
            <a:endParaRPr lang="zh-CN" altLang="en-US" dirty="0"/>
          </a:p>
        </p:txBody>
      </p:sp>
      <p:pic>
        <p:nvPicPr>
          <p:cNvPr id="1026" name="Picture 2" descr="https://images2018.cnblogs.com/blog/1180120/201807/1180120-20180717164124014-146171439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4453" y="1335953"/>
            <a:ext cx="4924425" cy="2247901"/>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stretch>
            <a:fillRect/>
          </a:stretch>
        </p:blipFill>
        <p:spPr>
          <a:xfrm>
            <a:off x="2753734" y="3084945"/>
            <a:ext cx="1455018" cy="727509"/>
          </a:xfrm>
          <a:prstGeom prst="rect">
            <a:avLst/>
          </a:prstGeom>
        </p:spPr>
      </p:pic>
      <p:pic>
        <p:nvPicPr>
          <p:cNvPr id="4" name="图片 3"/>
          <p:cNvPicPr>
            <a:picLocks noChangeAspect="1"/>
          </p:cNvPicPr>
          <p:nvPr/>
        </p:nvPicPr>
        <p:blipFill>
          <a:blip r:embed="rId4"/>
          <a:stretch>
            <a:fillRect/>
          </a:stretch>
        </p:blipFill>
        <p:spPr>
          <a:xfrm>
            <a:off x="1885084" y="4622091"/>
            <a:ext cx="3308740" cy="728530"/>
          </a:xfrm>
          <a:prstGeom prst="rect">
            <a:avLst/>
          </a:prstGeom>
        </p:spPr>
      </p:pic>
      <p:pic>
        <p:nvPicPr>
          <p:cNvPr id="1028" name="Picture 4" descr="https://images2018.cnblogs.com/blog/1180120/201807/1180120-20180717164720486-125473786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7066" y="4623732"/>
            <a:ext cx="2329006" cy="726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1124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p:txBody>
          <a:bodyPr/>
          <a:lstStyle/>
          <a:p>
            <a:r>
              <a:rPr lang="zh-CN" altLang="en-US" dirty="0" smtClean="0"/>
              <a:t>参数调整</a:t>
            </a:r>
            <a:endParaRPr lang="en-US" altLang="zh-CN" dirty="0" smtClean="0"/>
          </a:p>
          <a:p>
            <a:pPr>
              <a:buFont typeface="+mj-lt"/>
              <a:buAutoNum type="arabicPeriod"/>
            </a:pPr>
            <a:r>
              <a:rPr lang="en-US" altLang="zh-CN" sz="1600" dirty="0" smtClean="0"/>
              <a:t>eta</a:t>
            </a:r>
            <a:r>
              <a:rPr lang="en-US" altLang="zh-CN" sz="1600" dirty="0"/>
              <a:t>[</a:t>
            </a:r>
            <a:r>
              <a:rPr lang="zh-CN" altLang="en-US" sz="1600" dirty="0"/>
              <a:t>默认是</a:t>
            </a:r>
            <a:r>
              <a:rPr lang="en-US" altLang="zh-CN" sz="1600" dirty="0"/>
              <a:t>0.3]  </a:t>
            </a:r>
            <a:r>
              <a:rPr lang="zh-CN" altLang="en-US" sz="1600" dirty="0"/>
              <a:t>和</a:t>
            </a:r>
            <a:r>
              <a:rPr lang="en-US" altLang="zh-CN" sz="1600" dirty="0"/>
              <a:t>GBM</a:t>
            </a:r>
            <a:r>
              <a:rPr lang="zh-CN" altLang="en-US" sz="1600" dirty="0"/>
              <a:t>中的</a:t>
            </a:r>
            <a:r>
              <a:rPr lang="en-US" altLang="zh-CN" sz="1600" dirty="0"/>
              <a:t>learning rate</a:t>
            </a:r>
            <a:r>
              <a:rPr lang="zh-CN" altLang="en-US" sz="1600" dirty="0"/>
              <a:t>参数</a:t>
            </a:r>
            <a:r>
              <a:rPr lang="zh-CN" altLang="en-US" sz="1600" dirty="0" smtClean="0"/>
              <a:t>类似</a:t>
            </a:r>
            <a:r>
              <a:rPr lang="zh-CN" altLang="en-US" sz="1600" dirty="0"/>
              <a:t>。</a:t>
            </a:r>
            <a:endParaRPr lang="en-US" altLang="zh-CN" sz="1600" dirty="0"/>
          </a:p>
          <a:p>
            <a:pPr>
              <a:buFont typeface="+mj-lt"/>
              <a:buAutoNum type="arabicPeriod"/>
            </a:pPr>
            <a:r>
              <a:rPr lang="en-US" altLang="zh-CN" sz="1600" dirty="0" err="1" smtClean="0"/>
              <a:t>min_child_weight</a:t>
            </a:r>
            <a:r>
              <a:rPr lang="en-US" altLang="zh-CN" sz="1600" dirty="0"/>
              <a:t>[</a:t>
            </a:r>
            <a:r>
              <a:rPr lang="zh-CN" altLang="en-US" sz="1600" dirty="0"/>
              <a:t>默认是</a:t>
            </a:r>
            <a:r>
              <a:rPr lang="en-US" altLang="zh-CN" sz="1600" dirty="0"/>
              <a:t>1]  </a:t>
            </a:r>
            <a:r>
              <a:rPr lang="zh-CN" altLang="en-US" sz="1600" dirty="0"/>
              <a:t>决定最小叶子节点样本权重和</a:t>
            </a:r>
            <a:r>
              <a:rPr lang="zh-CN" altLang="en-US" sz="1600" dirty="0" smtClean="0"/>
              <a:t>。</a:t>
            </a:r>
            <a:r>
              <a:rPr lang="zh-CN" altLang="en-US" sz="1600" dirty="0"/>
              <a:t>　　</a:t>
            </a:r>
            <a:endParaRPr lang="en-US" altLang="zh-CN" sz="1600" dirty="0" smtClean="0"/>
          </a:p>
          <a:p>
            <a:pPr>
              <a:buFont typeface="+mj-lt"/>
              <a:buAutoNum type="arabicPeriod"/>
            </a:pPr>
            <a:r>
              <a:rPr lang="en-US" altLang="zh-CN" sz="1600" dirty="0" err="1" smtClean="0"/>
              <a:t>max_depth</a:t>
            </a:r>
            <a:r>
              <a:rPr lang="en-US" altLang="zh-CN" sz="1600" dirty="0" smtClean="0"/>
              <a:t> </a:t>
            </a:r>
            <a:r>
              <a:rPr lang="en-US" altLang="zh-CN" sz="1600" dirty="0"/>
              <a:t>[</a:t>
            </a:r>
            <a:r>
              <a:rPr lang="zh-CN" altLang="en-US" sz="1600" dirty="0"/>
              <a:t>默认是</a:t>
            </a:r>
            <a:r>
              <a:rPr lang="en-US" altLang="zh-CN" sz="1600" dirty="0"/>
              <a:t>6]  </a:t>
            </a:r>
            <a:r>
              <a:rPr lang="zh-CN" altLang="en-US" sz="1600" dirty="0"/>
              <a:t>树的最大</a:t>
            </a:r>
            <a:r>
              <a:rPr lang="zh-CN" altLang="en-US" sz="1600" dirty="0" smtClean="0"/>
              <a:t>深度</a:t>
            </a:r>
            <a:r>
              <a:rPr lang="zh-CN" altLang="en-US" sz="1600" dirty="0"/>
              <a:t>　　</a:t>
            </a:r>
            <a:endParaRPr lang="en-US" altLang="zh-CN" sz="1600" dirty="0" smtClean="0"/>
          </a:p>
          <a:p>
            <a:pPr>
              <a:buFont typeface="+mj-lt"/>
              <a:buAutoNum type="arabicPeriod"/>
            </a:pPr>
            <a:r>
              <a:rPr lang="en-US" altLang="zh-CN" sz="1600" dirty="0" err="1" smtClean="0"/>
              <a:t>max_leaf_nodes</a:t>
            </a:r>
            <a:r>
              <a:rPr lang="en-US" altLang="zh-CN" sz="1600" dirty="0" smtClean="0"/>
              <a:t>  </a:t>
            </a:r>
            <a:r>
              <a:rPr lang="zh-CN" altLang="en-US" sz="1600" dirty="0"/>
              <a:t>树上最大的节点或叶子的</a:t>
            </a:r>
            <a:r>
              <a:rPr lang="zh-CN" altLang="en-US" sz="1600" dirty="0" smtClean="0"/>
              <a:t>数量</a:t>
            </a:r>
            <a:endParaRPr lang="zh-CN" altLang="en-US" sz="1600" dirty="0"/>
          </a:p>
          <a:p>
            <a:pPr>
              <a:buFont typeface="+mj-lt"/>
              <a:buAutoNum type="arabicPeriod"/>
            </a:pPr>
            <a:r>
              <a:rPr lang="en-US" altLang="zh-CN" sz="1600" dirty="0" smtClean="0"/>
              <a:t>gamma</a:t>
            </a:r>
            <a:r>
              <a:rPr lang="en-US" altLang="zh-CN" sz="1600" dirty="0"/>
              <a:t>[</a:t>
            </a:r>
            <a:r>
              <a:rPr lang="zh-CN" altLang="en-US" sz="1600" dirty="0"/>
              <a:t>默认是</a:t>
            </a:r>
            <a:r>
              <a:rPr lang="en-US" altLang="zh-CN" sz="1600" dirty="0"/>
              <a:t>0]  </a:t>
            </a:r>
            <a:r>
              <a:rPr lang="zh-CN" altLang="en-US" sz="1600" dirty="0"/>
              <a:t>在节点分裂时，只有在分裂后损失函数的值下降了，才会分裂这个</a:t>
            </a:r>
            <a:r>
              <a:rPr lang="zh-CN" altLang="en-US" sz="1600" dirty="0" smtClean="0"/>
              <a:t>节点</a:t>
            </a:r>
            <a:r>
              <a:rPr lang="zh-CN" altLang="en-US" sz="1600" dirty="0"/>
              <a:t>　　</a:t>
            </a:r>
            <a:endParaRPr lang="en-US" altLang="zh-CN" sz="1600" dirty="0" smtClean="0"/>
          </a:p>
          <a:p>
            <a:pPr>
              <a:buFont typeface="+mj-lt"/>
              <a:buAutoNum type="arabicPeriod"/>
            </a:pPr>
            <a:r>
              <a:rPr lang="en-US" altLang="zh-CN" sz="1600" dirty="0" err="1" smtClean="0"/>
              <a:t>max_delta_step</a:t>
            </a:r>
            <a:r>
              <a:rPr lang="en-US" altLang="zh-CN" sz="1600" dirty="0"/>
              <a:t>[</a:t>
            </a:r>
            <a:r>
              <a:rPr lang="zh-CN" altLang="en-US" sz="1600" dirty="0"/>
              <a:t>默认是</a:t>
            </a:r>
            <a:r>
              <a:rPr lang="en-US" altLang="zh-CN" sz="1600" dirty="0"/>
              <a:t>0]  </a:t>
            </a:r>
            <a:r>
              <a:rPr lang="zh-CN" altLang="en-US" sz="1600" dirty="0"/>
              <a:t>这参数限制每颗树权重改变的最大步长</a:t>
            </a:r>
            <a:r>
              <a:rPr lang="zh-CN" altLang="en-US" sz="1600" dirty="0" smtClean="0"/>
              <a:t>。</a:t>
            </a:r>
            <a:r>
              <a:rPr lang="zh-CN" altLang="en-US" sz="1600" dirty="0"/>
              <a:t>　　</a:t>
            </a:r>
            <a:endParaRPr lang="en-US" altLang="zh-CN" sz="1600" dirty="0" smtClean="0"/>
          </a:p>
          <a:p>
            <a:pPr>
              <a:buFont typeface="+mj-lt"/>
              <a:buAutoNum type="arabicPeriod"/>
            </a:pPr>
            <a:r>
              <a:rPr lang="en-US" altLang="zh-CN" sz="1600" dirty="0" smtClean="0"/>
              <a:t>subsample</a:t>
            </a:r>
            <a:r>
              <a:rPr lang="en-US" altLang="zh-CN" sz="1600" dirty="0"/>
              <a:t>[</a:t>
            </a:r>
            <a:r>
              <a:rPr lang="zh-CN" altLang="en-US" sz="1600" dirty="0"/>
              <a:t>默认是</a:t>
            </a:r>
            <a:r>
              <a:rPr lang="en-US" altLang="zh-CN" sz="1600" dirty="0"/>
              <a:t>1]  </a:t>
            </a:r>
            <a:r>
              <a:rPr lang="zh-CN" altLang="en-US" sz="1600" dirty="0"/>
              <a:t>这个参数控制对于每棵树，随机采样的</a:t>
            </a:r>
            <a:r>
              <a:rPr lang="zh-CN" altLang="en-US" sz="1600" dirty="0" smtClean="0"/>
              <a:t>比例。</a:t>
            </a:r>
            <a:r>
              <a:rPr lang="zh-CN" altLang="en-US" sz="1600" dirty="0"/>
              <a:t>　　</a:t>
            </a:r>
            <a:endParaRPr lang="en-US" altLang="zh-CN" sz="1600" dirty="0" smtClean="0"/>
          </a:p>
          <a:p>
            <a:pPr>
              <a:buFont typeface="+mj-lt"/>
              <a:buAutoNum type="arabicPeriod"/>
            </a:pPr>
            <a:r>
              <a:rPr lang="en-US" altLang="zh-CN" sz="1600" dirty="0" err="1" smtClean="0"/>
              <a:t>colsample_bytree</a:t>
            </a:r>
            <a:r>
              <a:rPr lang="en-US" altLang="zh-CN" sz="1600" dirty="0"/>
              <a:t>[</a:t>
            </a:r>
            <a:r>
              <a:rPr lang="zh-CN" altLang="en-US" sz="1600" dirty="0"/>
              <a:t>默认是</a:t>
            </a:r>
            <a:r>
              <a:rPr lang="en-US" altLang="zh-CN" sz="1600" dirty="0"/>
              <a:t>1]  </a:t>
            </a:r>
            <a:r>
              <a:rPr lang="zh-CN" altLang="en-US" sz="1600" dirty="0"/>
              <a:t>用来控制每颗树随机采样的列数的占比每一列是一个特征</a:t>
            </a:r>
            <a:r>
              <a:rPr lang="en-US" altLang="zh-CN" sz="1600" dirty="0"/>
              <a:t>0.5-1 </a:t>
            </a:r>
          </a:p>
          <a:p>
            <a:pPr>
              <a:buFont typeface="+mj-lt"/>
              <a:buAutoNum type="arabicPeriod"/>
            </a:pPr>
            <a:r>
              <a:rPr lang="en-US" altLang="zh-CN" sz="1600" dirty="0" err="1" smtClean="0"/>
              <a:t>colsample_bylevel</a:t>
            </a:r>
            <a:r>
              <a:rPr lang="en-US" altLang="zh-CN" sz="1600" dirty="0"/>
              <a:t>[</a:t>
            </a:r>
            <a:r>
              <a:rPr lang="zh-CN" altLang="en-US" sz="1600" dirty="0"/>
              <a:t>默认是</a:t>
            </a:r>
            <a:r>
              <a:rPr lang="en-US" altLang="zh-CN" sz="1600" dirty="0"/>
              <a:t>1]  </a:t>
            </a:r>
            <a:r>
              <a:rPr lang="zh-CN" altLang="en-US" sz="1600" dirty="0"/>
              <a:t>用来控制的每一级的每一次分裂，对列数的采样的占比。 </a:t>
            </a:r>
          </a:p>
          <a:p>
            <a:pPr>
              <a:buFont typeface="+mj-lt"/>
              <a:buAutoNum type="arabicPeriod"/>
            </a:pPr>
            <a:r>
              <a:rPr lang="en-US" altLang="zh-CN" sz="1600" dirty="0" smtClean="0"/>
              <a:t>lambda</a:t>
            </a:r>
            <a:r>
              <a:rPr lang="en-US" altLang="zh-CN" sz="1600" dirty="0"/>
              <a:t>[</a:t>
            </a:r>
            <a:r>
              <a:rPr lang="zh-CN" altLang="en-US" sz="1600" dirty="0"/>
              <a:t>默认是</a:t>
            </a:r>
            <a:r>
              <a:rPr lang="en-US" altLang="zh-CN" sz="1600" dirty="0"/>
              <a:t>1]  </a:t>
            </a:r>
            <a:r>
              <a:rPr lang="zh-CN" altLang="en-US" sz="1600" dirty="0"/>
              <a:t>权重的</a:t>
            </a:r>
            <a:r>
              <a:rPr lang="en-US" altLang="zh-CN" sz="1600" dirty="0"/>
              <a:t>L2</a:t>
            </a:r>
            <a:r>
              <a:rPr lang="zh-CN" altLang="en-US" sz="1600" dirty="0"/>
              <a:t>正则化项 </a:t>
            </a:r>
          </a:p>
          <a:p>
            <a:pPr>
              <a:buFont typeface="+mj-lt"/>
              <a:buAutoNum type="arabicPeriod"/>
            </a:pPr>
            <a:r>
              <a:rPr lang="en-US" altLang="zh-CN" sz="1600" dirty="0" smtClean="0"/>
              <a:t>alpha</a:t>
            </a:r>
            <a:r>
              <a:rPr lang="en-US" altLang="zh-CN" sz="1600" dirty="0"/>
              <a:t>[</a:t>
            </a:r>
            <a:r>
              <a:rPr lang="zh-CN" altLang="en-US" sz="1600" dirty="0"/>
              <a:t>默认是</a:t>
            </a:r>
            <a:r>
              <a:rPr lang="en-US" altLang="zh-CN" sz="1600" dirty="0"/>
              <a:t>1]  </a:t>
            </a:r>
            <a:r>
              <a:rPr lang="zh-CN" altLang="en-US" sz="1600" dirty="0"/>
              <a:t>权重的</a:t>
            </a:r>
            <a:r>
              <a:rPr lang="en-US" altLang="zh-CN" sz="1600" dirty="0"/>
              <a:t>L1</a:t>
            </a:r>
            <a:r>
              <a:rPr lang="zh-CN" altLang="en-US" sz="1600" dirty="0"/>
              <a:t>正则化项 </a:t>
            </a:r>
          </a:p>
          <a:p>
            <a:pPr>
              <a:buFont typeface="+mj-lt"/>
              <a:buAutoNum type="arabicPeriod"/>
            </a:pPr>
            <a:r>
              <a:rPr lang="en-US" altLang="zh-CN" sz="1600" dirty="0" err="1" smtClean="0"/>
              <a:t>scale_pos_weight</a:t>
            </a:r>
            <a:r>
              <a:rPr lang="en-US" altLang="zh-CN" sz="1600" dirty="0"/>
              <a:t>[</a:t>
            </a:r>
            <a:r>
              <a:rPr lang="zh-CN" altLang="en-US" sz="1600" dirty="0"/>
              <a:t>默认是</a:t>
            </a:r>
            <a:r>
              <a:rPr lang="en-US" altLang="zh-CN" sz="1600" dirty="0"/>
              <a:t>1]  </a:t>
            </a:r>
            <a:r>
              <a:rPr lang="zh-CN" altLang="en-US" sz="1600" dirty="0"/>
              <a:t>各类样本十分不平衡时，把这个参数设置为一个正数，可以使算法更快收敛。</a:t>
            </a:r>
          </a:p>
        </p:txBody>
      </p:sp>
      <p:pic>
        <p:nvPicPr>
          <p:cNvPr id="3" name="图片 2"/>
          <p:cNvPicPr>
            <a:picLocks noChangeAspect="1"/>
          </p:cNvPicPr>
          <p:nvPr/>
        </p:nvPicPr>
        <p:blipFill>
          <a:blip r:embed="rId3"/>
          <a:stretch>
            <a:fillRect/>
          </a:stretch>
        </p:blipFill>
        <p:spPr>
          <a:xfrm>
            <a:off x="5022830" y="145940"/>
            <a:ext cx="6845897" cy="1727974"/>
          </a:xfrm>
          <a:prstGeom prst="rect">
            <a:avLst/>
          </a:prstGeom>
        </p:spPr>
      </p:pic>
    </p:spTree>
    <p:extLst>
      <p:ext uri="{BB962C8B-B14F-4D97-AF65-F5344CB8AC3E}">
        <p14:creationId xmlns:p14="http://schemas.microsoft.com/office/powerpoint/2010/main" val="13412324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319193" y="1339862"/>
            <a:ext cx="10752667" cy="3600450"/>
          </a:xfrm>
        </p:spPr>
        <p:txBody>
          <a:bodyPr/>
          <a:lstStyle/>
          <a:p>
            <a:r>
              <a:rPr lang="zh-CN" altLang="en-US" dirty="0" smtClean="0"/>
              <a:t>训练结果</a:t>
            </a:r>
            <a:endParaRPr lang="zh-CN" altLang="en-US" dirty="0"/>
          </a:p>
        </p:txBody>
      </p:sp>
      <p:pic>
        <p:nvPicPr>
          <p:cNvPr id="3" name="图片 2"/>
          <p:cNvPicPr>
            <a:picLocks noChangeAspect="1"/>
          </p:cNvPicPr>
          <p:nvPr/>
        </p:nvPicPr>
        <p:blipFill>
          <a:blip r:embed="rId2"/>
          <a:stretch>
            <a:fillRect/>
          </a:stretch>
        </p:blipFill>
        <p:spPr>
          <a:xfrm>
            <a:off x="249525" y="1816876"/>
            <a:ext cx="11877675" cy="2543175"/>
          </a:xfrm>
          <a:prstGeom prst="rect">
            <a:avLst/>
          </a:prstGeom>
        </p:spPr>
      </p:pic>
      <p:pic>
        <p:nvPicPr>
          <p:cNvPr id="4" name="图片 3"/>
          <p:cNvPicPr>
            <a:picLocks noChangeAspect="1"/>
          </p:cNvPicPr>
          <p:nvPr/>
        </p:nvPicPr>
        <p:blipFill>
          <a:blip r:embed="rId3"/>
          <a:stretch>
            <a:fillRect/>
          </a:stretch>
        </p:blipFill>
        <p:spPr>
          <a:xfrm>
            <a:off x="2470797" y="4267687"/>
            <a:ext cx="6876403" cy="2476355"/>
          </a:xfrm>
          <a:prstGeom prst="rect">
            <a:avLst/>
          </a:prstGeom>
        </p:spPr>
      </p:pic>
    </p:spTree>
    <p:extLst>
      <p:ext uri="{BB962C8B-B14F-4D97-AF65-F5344CB8AC3E}">
        <p14:creationId xmlns:p14="http://schemas.microsoft.com/office/powerpoint/2010/main" val="19047718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2" y="1543061"/>
            <a:ext cx="4760806" cy="4312793"/>
          </a:xfrm>
        </p:spPr>
        <p:txBody>
          <a:bodyPr/>
          <a:lstStyle/>
          <a:p>
            <a:r>
              <a:rPr lang="en-US" altLang="zh-CN" dirty="0" err="1" smtClean="0"/>
              <a:t>Lightgbm</a:t>
            </a:r>
            <a:endParaRPr lang="en-US" altLang="zh-CN" dirty="0"/>
          </a:p>
          <a:p>
            <a:r>
              <a:rPr lang="zh-CN" altLang="en-US" sz="2000" dirty="0"/>
              <a:t>基于 </a:t>
            </a:r>
            <a:r>
              <a:rPr lang="en-US" altLang="zh-CN" sz="2000" dirty="0"/>
              <a:t>Histogram </a:t>
            </a:r>
            <a:r>
              <a:rPr lang="zh-CN" altLang="en-US" sz="2000" dirty="0"/>
              <a:t>的决策树算法</a:t>
            </a:r>
          </a:p>
          <a:p>
            <a:r>
              <a:rPr lang="zh-CN" altLang="en-US" sz="2000" dirty="0"/>
              <a:t>带深度限制的 </a:t>
            </a:r>
            <a:r>
              <a:rPr lang="en-US" altLang="zh-CN" sz="2000" dirty="0"/>
              <a:t>Leaf-wise </a:t>
            </a:r>
            <a:r>
              <a:rPr lang="zh-CN" altLang="en-US" sz="2000" dirty="0"/>
              <a:t>的叶子生长策略</a:t>
            </a:r>
          </a:p>
          <a:p>
            <a:r>
              <a:rPr lang="zh-CN" altLang="en-US" sz="2000" dirty="0"/>
              <a:t>直方图做差加速</a:t>
            </a:r>
          </a:p>
          <a:p>
            <a:r>
              <a:rPr lang="zh-CN" altLang="en-US" sz="2000" dirty="0"/>
              <a:t>直接支持类别特征</a:t>
            </a:r>
            <a:r>
              <a:rPr lang="en-US" altLang="zh-CN" sz="2000" dirty="0"/>
              <a:t>(Categorical Feature)</a:t>
            </a:r>
          </a:p>
          <a:p>
            <a:r>
              <a:rPr lang="en-US" altLang="zh-CN" sz="2000" dirty="0"/>
              <a:t>Cache </a:t>
            </a:r>
            <a:r>
              <a:rPr lang="zh-CN" altLang="en-US" sz="2000" dirty="0"/>
              <a:t>命中率优化</a:t>
            </a:r>
          </a:p>
          <a:p>
            <a:r>
              <a:rPr lang="zh-CN" altLang="en-US" sz="2000" dirty="0"/>
              <a:t>基于直方图的稀疏特征优化</a:t>
            </a:r>
          </a:p>
          <a:p>
            <a:r>
              <a:rPr lang="zh-CN" altLang="en-US" sz="2000" dirty="0"/>
              <a:t>多线程优化。</a:t>
            </a:r>
          </a:p>
        </p:txBody>
      </p:sp>
      <p:sp>
        <p:nvSpPr>
          <p:cNvPr id="3" name="内容占位符 1"/>
          <p:cNvSpPr txBox="1">
            <a:spLocks/>
          </p:cNvSpPr>
          <p:nvPr/>
        </p:nvSpPr>
        <p:spPr>
          <a:xfrm>
            <a:off x="6105775" y="1543061"/>
            <a:ext cx="5707533" cy="4312793"/>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b="1" kern="1200">
                <a:solidFill>
                  <a:srgbClr val="00478B"/>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微软雅黑" pitchFamily="34" charset="-122"/>
                <a:ea typeface="微软雅黑" pitchFamily="3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微软雅黑" pitchFamily="34" charset="-122"/>
                <a:ea typeface="微软雅黑" pitchFamily="3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微软雅黑" pitchFamily="34" charset="-122"/>
                <a:ea typeface="微软雅黑" pitchFamily="3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
        <p:nvSpPr>
          <p:cNvPr id="5" name="内容占位符 1"/>
          <p:cNvSpPr txBox="1">
            <a:spLocks/>
          </p:cNvSpPr>
          <p:nvPr/>
        </p:nvSpPr>
        <p:spPr>
          <a:xfrm>
            <a:off x="5597776" y="1543060"/>
            <a:ext cx="4760806" cy="4312793"/>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b="1" kern="1200">
                <a:solidFill>
                  <a:srgbClr val="00478B"/>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微软雅黑" pitchFamily="34" charset="-122"/>
                <a:ea typeface="微软雅黑" pitchFamily="3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微软雅黑" pitchFamily="34" charset="-122"/>
                <a:ea typeface="微软雅黑" pitchFamily="3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微软雅黑" pitchFamily="34" charset="-122"/>
                <a:ea typeface="微软雅黑" pitchFamily="3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err="1" smtClean="0"/>
              <a:t>Catboost</a:t>
            </a:r>
            <a:endParaRPr lang="en-US" altLang="zh-CN" dirty="0" smtClean="0"/>
          </a:p>
          <a:p>
            <a:r>
              <a:rPr lang="zh-CN" altLang="en-US" sz="2000" dirty="0"/>
              <a:t>自动处理分类特征</a:t>
            </a:r>
            <a:r>
              <a:rPr lang="en-US" altLang="zh-CN" sz="2000" dirty="0"/>
              <a:t>:</a:t>
            </a:r>
            <a:r>
              <a:rPr lang="en-US" altLang="zh-CN" sz="2000" dirty="0" err="1"/>
              <a:t>CatBoost</a:t>
            </a:r>
            <a:r>
              <a:rPr lang="zh-CN" altLang="en-US" sz="2000" dirty="0"/>
              <a:t>无需对数据特征进行任何显式的预处理就可以将类别转换为数字。</a:t>
            </a:r>
            <a:r>
              <a:rPr lang="en-US" altLang="zh-CN" sz="2000" dirty="0" err="1"/>
              <a:t>CatBoost</a:t>
            </a:r>
            <a:r>
              <a:rPr lang="zh-CN" altLang="en-US" sz="2000" dirty="0"/>
              <a:t>使用关于分类特征组合以及分类和数字特征组合的各种统计信息将分类值转换为数字</a:t>
            </a:r>
            <a:r>
              <a:rPr lang="zh-CN" altLang="en-US" sz="2000" dirty="0" smtClean="0"/>
              <a:t>。</a:t>
            </a:r>
            <a:endParaRPr lang="en-US" altLang="zh-CN" sz="2000" dirty="0" smtClean="0"/>
          </a:p>
          <a:p>
            <a:r>
              <a:rPr lang="zh-CN" altLang="en-US" sz="2000" dirty="0"/>
              <a:t>鲁棒性</a:t>
            </a:r>
            <a:r>
              <a:rPr lang="en-US" altLang="zh-CN" sz="2000" dirty="0"/>
              <a:t>:</a:t>
            </a:r>
            <a:r>
              <a:rPr lang="zh-CN" altLang="en-US" sz="2000" dirty="0"/>
              <a:t>它减少了对广泛的超参数优化的需要，并降低了过拟合的机会，这也会导致更一般化的模型。</a:t>
            </a:r>
            <a:r>
              <a:rPr lang="en-US" altLang="zh-CN" sz="2000" dirty="0" err="1"/>
              <a:t>CatBoost</a:t>
            </a:r>
            <a:r>
              <a:rPr lang="zh-CN" altLang="en-US" sz="2000" dirty="0"/>
              <a:t>的参数包括树的数量、学习率、正则化、树的深度、折叠尺寸、装袋温度等。</a:t>
            </a:r>
          </a:p>
        </p:txBody>
      </p:sp>
    </p:spTree>
    <p:extLst>
      <p:ext uri="{BB962C8B-B14F-4D97-AF65-F5344CB8AC3E}">
        <p14:creationId xmlns:p14="http://schemas.microsoft.com/office/powerpoint/2010/main" val="12077616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2" y="1543061"/>
            <a:ext cx="4760806" cy="4312793"/>
          </a:xfrm>
        </p:spPr>
        <p:txBody>
          <a:bodyPr/>
          <a:lstStyle/>
          <a:p>
            <a:r>
              <a:rPr lang="en-US" altLang="zh-CN" dirty="0" err="1" smtClean="0"/>
              <a:t>Lightgbm</a:t>
            </a:r>
            <a:endParaRPr lang="en-US" altLang="zh-CN" dirty="0"/>
          </a:p>
        </p:txBody>
      </p:sp>
      <p:sp>
        <p:nvSpPr>
          <p:cNvPr id="3" name="内容占位符 1"/>
          <p:cNvSpPr txBox="1">
            <a:spLocks/>
          </p:cNvSpPr>
          <p:nvPr/>
        </p:nvSpPr>
        <p:spPr>
          <a:xfrm>
            <a:off x="6105775" y="1543061"/>
            <a:ext cx="5707533" cy="4312793"/>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b="1" kern="1200">
                <a:solidFill>
                  <a:srgbClr val="00478B"/>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微软雅黑" pitchFamily="34" charset="-122"/>
                <a:ea typeface="微软雅黑" pitchFamily="3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微软雅黑" pitchFamily="34" charset="-122"/>
                <a:ea typeface="微软雅黑" pitchFamily="3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微软雅黑" pitchFamily="34" charset="-122"/>
                <a:ea typeface="微软雅黑" pitchFamily="3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zh-CN" altLang="en-US" dirty="0"/>
          </a:p>
        </p:txBody>
      </p:sp>
      <p:sp>
        <p:nvSpPr>
          <p:cNvPr id="5" name="内容占位符 1"/>
          <p:cNvSpPr txBox="1">
            <a:spLocks/>
          </p:cNvSpPr>
          <p:nvPr/>
        </p:nvSpPr>
        <p:spPr>
          <a:xfrm>
            <a:off x="5597776" y="1543060"/>
            <a:ext cx="4760806" cy="4312793"/>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b="1" kern="1200">
                <a:solidFill>
                  <a:srgbClr val="00478B"/>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b="1" kern="1200">
                <a:solidFill>
                  <a:schemeClr val="tx1"/>
                </a:solidFill>
                <a:latin typeface="微软雅黑" pitchFamily="34" charset="-122"/>
                <a:ea typeface="微软雅黑" pitchFamily="34" charset="-122"/>
                <a:cs typeface="+mn-cs"/>
              </a:defRPr>
            </a:lvl2pPr>
            <a:lvl3pPr marL="1143000" indent="-228600" algn="l" rtl="0" eaLnBrk="0" fontAlgn="base" hangingPunct="0">
              <a:spcBef>
                <a:spcPct val="20000"/>
              </a:spcBef>
              <a:spcAft>
                <a:spcPct val="0"/>
              </a:spcAft>
              <a:buFont typeface="Arial" panose="020B0604020202020204" pitchFamily="34" charset="0"/>
              <a:buChar char="•"/>
              <a:defRPr sz="2400" b="1" kern="1200">
                <a:solidFill>
                  <a:schemeClr val="tx1"/>
                </a:solidFill>
                <a:latin typeface="微软雅黑" pitchFamily="34" charset="-122"/>
                <a:ea typeface="微软雅黑" pitchFamily="34" charset="-122"/>
                <a:cs typeface="+mn-cs"/>
              </a:defRPr>
            </a:lvl3pPr>
            <a:lvl4pPr marL="16002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微软雅黑" pitchFamily="34" charset="-122"/>
                <a:ea typeface="微软雅黑" pitchFamily="34" charset="-122"/>
                <a:cs typeface="+mn-cs"/>
              </a:defRPr>
            </a:lvl4pPr>
            <a:lvl5pPr marL="2057400" indent="-228600" algn="l" rtl="0" eaLnBrk="0" fontAlgn="base" hangingPunct="0">
              <a:spcBef>
                <a:spcPct val="20000"/>
              </a:spcBef>
              <a:spcAft>
                <a:spcPct val="0"/>
              </a:spcAft>
              <a:buFont typeface="Arial" panose="020B0604020202020204" pitchFamily="34" charset="0"/>
              <a:buChar char="»"/>
              <a:defRPr sz="2000" b="1"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err="1" smtClean="0"/>
              <a:t>Catboost</a:t>
            </a:r>
            <a:endParaRPr lang="en-US" altLang="zh-CN" dirty="0" smtClean="0"/>
          </a:p>
        </p:txBody>
      </p:sp>
      <p:pic>
        <p:nvPicPr>
          <p:cNvPr id="4" name="图片 3"/>
          <p:cNvPicPr>
            <a:picLocks noChangeAspect="1"/>
          </p:cNvPicPr>
          <p:nvPr/>
        </p:nvPicPr>
        <p:blipFill>
          <a:blip r:embed="rId3"/>
          <a:stretch>
            <a:fillRect/>
          </a:stretch>
        </p:blipFill>
        <p:spPr>
          <a:xfrm>
            <a:off x="5925502" y="2248090"/>
            <a:ext cx="5705475" cy="3190875"/>
          </a:xfrm>
          <a:prstGeom prst="rect">
            <a:avLst/>
          </a:prstGeom>
        </p:spPr>
      </p:pic>
      <p:pic>
        <p:nvPicPr>
          <p:cNvPr id="6" name="图片 5"/>
          <p:cNvPicPr>
            <a:picLocks noChangeAspect="1"/>
          </p:cNvPicPr>
          <p:nvPr/>
        </p:nvPicPr>
        <p:blipFill>
          <a:blip r:embed="rId4"/>
          <a:stretch>
            <a:fillRect/>
          </a:stretch>
        </p:blipFill>
        <p:spPr>
          <a:xfrm>
            <a:off x="0" y="2363343"/>
            <a:ext cx="5350359" cy="3075622"/>
          </a:xfrm>
          <a:prstGeom prst="rect">
            <a:avLst/>
          </a:prstGeom>
        </p:spPr>
      </p:pic>
    </p:spTree>
    <p:extLst>
      <p:ext uri="{BB962C8B-B14F-4D97-AF65-F5344CB8AC3E}">
        <p14:creationId xmlns:p14="http://schemas.microsoft.com/office/powerpoint/2010/main" val="1838057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2"/>
            <a:ext cx="10752667" cy="614212"/>
          </a:xfrm>
        </p:spPr>
        <p:txBody>
          <a:bodyPr/>
          <a:lstStyle/>
          <a:p>
            <a:pPr marL="0" indent="0">
              <a:buNone/>
            </a:pPr>
            <a:r>
              <a:rPr lang="en-US" altLang="zh-CN" dirty="0" smtClean="0"/>
              <a:t>1. </a:t>
            </a:r>
            <a:r>
              <a:rPr lang="zh-CN" altLang="en-US" dirty="0" smtClean="0"/>
              <a:t>项目背景</a:t>
            </a:r>
            <a:endParaRPr lang="zh-CN" altLang="en-US" dirty="0"/>
          </a:p>
        </p:txBody>
      </p:sp>
      <p:sp>
        <p:nvSpPr>
          <p:cNvPr id="3" name="文本框 2"/>
          <p:cNvSpPr txBox="1"/>
          <p:nvPr/>
        </p:nvSpPr>
        <p:spPr>
          <a:xfrm>
            <a:off x="936702" y="2419815"/>
            <a:ext cx="9578898" cy="2677656"/>
          </a:xfrm>
          <a:prstGeom prst="rect">
            <a:avLst/>
          </a:prstGeom>
          <a:noFill/>
        </p:spPr>
        <p:txBody>
          <a:bodyPr wrap="square" rtlCol="0">
            <a:spAutoFit/>
          </a:bodyPr>
          <a:lstStyle/>
          <a:p>
            <a:r>
              <a:rPr lang="zh-CN" altLang="en-US" sz="2800" dirty="0" smtClean="0"/>
              <a:t>         水力发电具有清洁、无污染、廉价、可再生的优点，因此水电生产成为我国当前重要的发电方式。水电站的入库流量受到降雨量、上游水库出水量的影响，是一个很难被确定的随机变化量。但是，对入库流量变化情况的掌握又恰恰是指定发电计划及其它用水调度的基础。本项目旨在对水库入库流量进行短期单时间步预测。</a:t>
            </a:r>
            <a:endParaRPr lang="zh-CN" altLang="en-US" sz="2800" dirty="0"/>
          </a:p>
        </p:txBody>
      </p:sp>
    </p:spTree>
    <p:extLst>
      <p:ext uri="{BB962C8B-B14F-4D97-AF65-F5344CB8AC3E}">
        <p14:creationId xmlns:p14="http://schemas.microsoft.com/office/powerpoint/2010/main" val="37786125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1"/>
          <p:cNvSpPr>
            <a:spLocks noGrp="1"/>
          </p:cNvSpPr>
          <p:nvPr>
            <p:ph idx="13"/>
          </p:nvPr>
        </p:nvSpPr>
        <p:spPr bwMode="auto">
          <a:xfrm>
            <a:off x="1659514" y="2960503"/>
            <a:ext cx="9324172" cy="91481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indent="0" algn="ctr">
              <a:buNone/>
            </a:pPr>
            <a:r>
              <a:rPr lang="en-US" altLang="zh-CN" sz="4800" dirty="0"/>
              <a:t>6</a:t>
            </a:r>
            <a:r>
              <a:rPr lang="en-US" altLang="zh-CN" sz="4800" dirty="0" smtClean="0"/>
              <a:t>. </a:t>
            </a:r>
            <a:r>
              <a:rPr lang="en-US" altLang="zh-CN" sz="4800" dirty="0"/>
              <a:t>ELMAN </a:t>
            </a:r>
            <a:r>
              <a:rPr lang="zh-CN" altLang="en-US" sz="4800" dirty="0"/>
              <a:t>神经网络</a:t>
            </a:r>
          </a:p>
        </p:txBody>
      </p:sp>
    </p:spTree>
    <p:extLst>
      <p:ext uri="{BB962C8B-B14F-4D97-AF65-F5344CB8AC3E}">
        <p14:creationId xmlns:p14="http://schemas.microsoft.com/office/powerpoint/2010/main" val="3479210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06401" y="1543061"/>
            <a:ext cx="11366500" cy="4692639"/>
          </a:xfrm>
        </p:spPr>
        <p:txBody>
          <a:bodyPr numCol="2"/>
          <a:lstStyle/>
          <a:p>
            <a:r>
              <a:rPr lang="en-US" altLang="zh-CN" sz="2000" dirty="0"/>
              <a:t>6</a:t>
            </a:r>
            <a:r>
              <a:rPr lang="en-US" altLang="zh-CN" sz="2000" dirty="0" smtClean="0"/>
              <a:t>.1 </a:t>
            </a:r>
            <a:r>
              <a:rPr lang="en-US" altLang="zh-CN" sz="2000" dirty="0"/>
              <a:t>ELMAN </a:t>
            </a:r>
            <a:r>
              <a:rPr lang="zh-CN" altLang="en-US" sz="2000" dirty="0"/>
              <a:t>神经网络介绍</a:t>
            </a:r>
            <a:endParaRPr lang="en-US" altLang="zh-CN" sz="1400" dirty="0"/>
          </a:p>
          <a:p>
            <a:pPr lvl="1">
              <a:lnSpc>
                <a:spcPct val="150000"/>
              </a:lnSpc>
            </a:pPr>
            <a:r>
              <a:rPr lang="zh-CN" altLang="en-US" sz="2000" b="0" dirty="0">
                <a:solidFill>
                  <a:schemeClr val="tx1"/>
                </a:solidFill>
                <a:sym typeface="+mn-ea"/>
              </a:rPr>
              <a:t>在</a:t>
            </a:r>
            <a:r>
              <a:rPr lang="en-US" altLang="zh-CN" sz="2000" b="0" dirty="0">
                <a:solidFill>
                  <a:schemeClr val="tx1"/>
                </a:solidFill>
                <a:sym typeface="+mn-ea"/>
              </a:rPr>
              <a:t>1990年首先针对语音处理问题而提出来的，是一种典型的</a:t>
            </a:r>
            <a:r>
              <a:rPr lang="en-US" altLang="zh-CN" sz="2000" b="0" dirty="0">
                <a:sym typeface="+mn-ea"/>
              </a:rPr>
              <a:t>动态递归</a:t>
            </a:r>
            <a:r>
              <a:rPr lang="en-US" altLang="zh-CN" sz="2000" b="0" dirty="0">
                <a:solidFill>
                  <a:schemeClr val="tx1"/>
                </a:solidFill>
                <a:sym typeface="+mn-ea"/>
              </a:rPr>
              <a:t>网络。Elman网络可以看作是一个具有局部记忆单元和局部反馈连接的递归神经网络。</a:t>
            </a:r>
            <a:endParaRPr lang="en-US" altLang="zh-CN" sz="1600" b="0" dirty="0">
              <a:solidFill>
                <a:schemeClr val="tx1"/>
              </a:solidFill>
              <a:sym typeface="+mn-ea"/>
            </a:endParaRPr>
          </a:p>
          <a:p>
            <a:pPr marL="457200" lvl="1" indent="0">
              <a:lnSpc>
                <a:spcPct val="150000"/>
              </a:lnSpc>
              <a:buNone/>
            </a:pPr>
            <a:endParaRPr lang="en-US" altLang="zh-CN" sz="1600" b="0" dirty="0">
              <a:solidFill>
                <a:schemeClr val="tx1"/>
              </a:solidFill>
              <a:sym typeface="+mn-ea"/>
            </a:endParaRPr>
          </a:p>
          <a:p>
            <a:pPr lvl="1">
              <a:lnSpc>
                <a:spcPct val="150000"/>
              </a:lnSpc>
            </a:pPr>
            <a:r>
              <a:rPr lang="en-US" altLang="zh-CN" sz="2000" b="0" dirty="0">
                <a:solidFill>
                  <a:schemeClr val="tx1"/>
                </a:solidFill>
              </a:rPr>
              <a:t>Elman神经网络是在BP网络基本结构的基础上，在</a:t>
            </a:r>
            <a:r>
              <a:rPr lang="zh-CN" altLang="en-US" sz="2000" b="0" dirty="0">
                <a:solidFill>
                  <a:schemeClr val="tx1"/>
                </a:solidFill>
              </a:rPr>
              <a:t>隐含</a:t>
            </a:r>
            <a:r>
              <a:rPr lang="en-US" altLang="zh-CN" sz="2000" b="0" dirty="0">
                <a:solidFill>
                  <a:schemeClr val="tx1"/>
                </a:solidFill>
              </a:rPr>
              <a:t>层增加一个</a:t>
            </a:r>
            <a:r>
              <a:rPr lang="zh-CN" altLang="en-US" sz="2000" b="0" dirty="0">
                <a:solidFill>
                  <a:schemeClr val="tx1"/>
                </a:solidFill>
              </a:rPr>
              <a:t>反馈连接</a:t>
            </a:r>
            <a:r>
              <a:rPr lang="en-US" altLang="zh-CN" sz="2000" b="0" dirty="0">
                <a:solidFill>
                  <a:schemeClr val="tx1"/>
                </a:solidFill>
              </a:rPr>
              <a:t>层，作为一步延时算子，达到记忆的目的</a:t>
            </a:r>
            <a:r>
              <a:rPr lang="zh-CN" altLang="en-US" sz="2000" b="0" dirty="0">
                <a:solidFill>
                  <a:schemeClr val="tx1"/>
                </a:solidFill>
              </a:rPr>
              <a:t>。</a:t>
            </a:r>
            <a:endParaRPr lang="en-US" altLang="zh-CN" sz="1600" b="0" dirty="0">
              <a:solidFill>
                <a:schemeClr val="accent6">
                  <a:lumMod val="75000"/>
                </a:schemeClr>
              </a:solidFill>
            </a:endParaRPr>
          </a:p>
          <a:p>
            <a:pPr lvl="1">
              <a:lnSpc>
                <a:spcPct val="150000"/>
              </a:lnSpc>
            </a:pPr>
            <a:endParaRPr lang="en-US" altLang="zh-CN" sz="1600" b="0" dirty="0">
              <a:solidFill>
                <a:schemeClr val="accent6">
                  <a:lumMod val="75000"/>
                </a:schemeClr>
              </a:solidFill>
            </a:endParaRPr>
          </a:p>
          <a:p>
            <a:pPr marL="457200" lvl="1" indent="0">
              <a:buNone/>
            </a:pPr>
            <a:endParaRPr lang="en-US" altLang="zh-CN" sz="1600" b="0" dirty="0"/>
          </a:p>
          <a:p>
            <a:pPr lvl="1"/>
            <a:endParaRPr lang="zh-CN" altLang="en-US" sz="1600" b="0" dirty="0"/>
          </a:p>
        </p:txBody>
      </p:sp>
    </p:spTree>
    <p:extLst>
      <p:ext uri="{BB962C8B-B14F-4D97-AF65-F5344CB8AC3E}">
        <p14:creationId xmlns:p14="http://schemas.microsoft.com/office/powerpoint/2010/main" val="38876626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85736" y="1543061"/>
            <a:ext cx="11093355" cy="4270597"/>
          </a:xfrm>
        </p:spPr>
        <p:txBody>
          <a:bodyPr/>
          <a:lstStyle/>
          <a:p>
            <a:r>
              <a:rPr lang="en-US" altLang="zh-CN" sz="2000" dirty="0"/>
              <a:t>6</a:t>
            </a:r>
            <a:r>
              <a:rPr lang="en-US" altLang="zh-CN" sz="2000" dirty="0" smtClean="0"/>
              <a:t>.2 </a:t>
            </a:r>
            <a:r>
              <a:rPr lang="en-US" altLang="zh-CN" sz="2000" dirty="0"/>
              <a:t>ELMAN</a:t>
            </a:r>
            <a:r>
              <a:rPr lang="zh-CN" altLang="en-US" sz="2000" dirty="0"/>
              <a:t>神经网络结构</a:t>
            </a:r>
            <a:endParaRPr lang="en-US" altLang="zh-CN" sz="2000" dirty="0"/>
          </a:p>
          <a:p>
            <a:endParaRPr lang="en-US" altLang="zh-CN" sz="1600" b="0" dirty="0">
              <a:solidFill>
                <a:schemeClr val="tx1"/>
              </a:solidFill>
            </a:endParaRPr>
          </a:p>
          <a:p>
            <a:pPr marL="457200" lvl="1" indent="0">
              <a:buNone/>
            </a:pPr>
            <a:endParaRPr lang="en-US" altLang="zh-CN" sz="1600" b="0" dirty="0">
              <a:solidFill>
                <a:schemeClr val="tx1"/>
              </a:solidFill>
            </a:endParaRPr>
          </a:p>
        </p:txBody>
      </p:sp>
      <p:pic>
        <p:nvPicPr>
          <p:cNvPr id="12" name="图片 11" descr="绘图1"/>
          <p:cNvPicPr>
            <a:picLocks noChangeAspect="1"/>
          </p:cNvPicPr>
          <p:nvPr/>
        </p:nvPicPr>
        <p:blipFill>
          <a:blip r:embed="rId3"/>
          <a:stretch>
            <a:fillRect/>
          </a:stretch>
        </p:blipFill>
        <p:spPr>
          <a:xfrm>
            <a:off x="514985" y="1976755"/>
            <a:ext cx="5058410" cy="4144010"/>
          </a:xfrm>
          <a:prstGeom prst="rect">
            <a:avLst/>
          </a:prstGeom>
        </p:spPr>
      </p:pic>
      <p:sp>
        <p:nvSpPr>
          <p:cNvPr id="11" name="文本框 10"/>
          <p:cNvSpPr txBox="1"/>
          <p:nvPr/>
        </p:nvSpPr>
        <p:spPr>
          <a:xfrm>
            <a:off x="5573395" y="1976755"/>
            <a:ext cx="5898515" cy="3692525"/>
          </a:xfrm>
          <a:prstGeom prst="rect">
            <a:avLst/>
          </a:prstGeom>
          <a:noFill/>
        </p:spPr>
        <p:txBody>
          <a:bodyPr wrap="square" rtlCol="0">
            <a:spAutoFit/>
          </a:bodyPr>
          <a:lstStyle/>
          <a:p>
            <a:r>
              <a:rPr lang="en-US" altLang="zh-CN" sz="2400" b="1" i="1">
                <a:latin typeface="宋体" panose="02010600030101010101" pitchFamily="2" charset="-122"/>
                <a:ea typeface="宋体" panose="02010600030101010101" pitchFamily="2" charset="-122"/>
              </a:rPr>
              <a:t>y(k)=g(w</a:t>
            </a:r>
            <a:r>
              <a:rPr lang="en-US" altLang="zh-CN" sz="2400" b="1" i="1" baseline="-25000">
                <a:latin typeface="宋体" panose="02010600030101010101" pitchFamily="2" charset="-122"/>
                <a:ea typeface="宋体" panose="02010600030101010101" pitchFamily="2" charset="-122"/>
              </a:rPr>
              <a:t>3</a:t>
            </a:r>
            <a:r>
              <a:rPr lang="en-US" altLang="zh-CN" sz="2400" b="1" i="1">
                <a:latin typeface="宋体" panose="02010600030101010101" pitchFamily="2" charset="-122"/>
                <a:ea typeface="宋体" panose="02010600030101010101" pitchFamily="2" charset="-122"/>
              </a:rPr>
              <a:t>x(k))</a:t>
            </a:r>
          </a:p>
          <a:p>
            <a:endParaRPr lang="en-US" altLang="zh-CN" sz="2400" b="1" i="1">
              <a:latin typeface="宋体" panose="02010600030101010101" pitchFamily="2" charset="-122"/>
              <a:ea typeface="宋体" panose="02010600030101010101" pitchFamily="2" charset="-122"/>
            </a:endParaRPr>
          </a:p>
          <a:p>
            <a:r>
              <a:rPr lang="en-US" altLang="zh-CN" sz="2400" b="1" i="1">
                <a:latin typeface="宋体" panose="02010600030101010101" pitchFamily="2" charset="-122"/>
                <a:ea typeface="宋体" panose="02010600030101010101" pitchFamily="2" charset="-122"/>
                <a:sym typeface="+mn-ea"/>
              </a:rPr>
              <a:t>x(k)=f(w</a:t>
            </a:r>
            <a:r>
              <a:rPr lang="en-US" altLang="zh-CN" sz="2400" b="1" i="1" baseline="-25000">
                <a:latin typeface="宋体" panose="02010600030101010101" pitchFamily="2" charset="-122"/>
                <a:ea typeface="宋体" panose="02010600030101010101" pitchFamily="2" charset="-122"/>
                <a:sym typeface="+mn-ea"/>
              </a:rPr>
              <a:t>1</a:t>
            </a:r>
            <a:r>
              <a:rPr lang="en-US" altLang="zh-CN" sz="2400" b="1" i="1">
                <a:latin typeface="宋体" panose="02010600030101010101" pitchFamily="2" charset="-122"/>
                <a:ea typeface="宋体" panose="02010600030101010101" pitchFamily="2" charset="-122"/>
                <a:sym typeface="+mn-ea"/>
              </a:rPr>
              <a:t>x</a:t>
            </a:r>
            <a:r>
              <a:rPr lang="en-US" altLang="zh-CN" sz="2800" b="1" i="1" baseline="-25000">
                <a:latin typeface="宋体" panose="02010600030101010101" pitchFamily="2" charset="-122"/>
                <a:ea typeface="宋体" panose="02010600030101010101" pitchFamily="2" charset="-122"/>
                <a:sym typeface="+mn-ea"/>
              </a:rPr>
              <a:t>c</a:t>
            </a:r>
            <a:r>
              <a:rPr lang="en-US" altLang="zh-CN" sz="2400" b="1" i="1">
                <a:latin typeface="宋体" panose="02010600030101010101" pitchFamily="2" charset="-122"/>
                <a:ea typeface="宋体" panose="02010600030101010101" pitchFamily="2" charset="-122"/>
                <a:sym typeface="+mn-ea"/>
              </a:rPr>
              <a:t>(k)+w</a:t>
            </a:r>
            <a:r>
              <a:rPr lang="en-US" altLang="zh-CN" sz="2400" b="1" i="1" baseline="-25000">
                <a:latin typeface="宋体" panose="02010600030101010101" pitchFamily="2" charset="-122"/>
                <a:ea typeface="宋体" panose="02010600030101010101" pitchFamily="2" charset="-122"/>
                <a:sym typeface="+mn-ea"/>
              </a:rPr>
              <a:t>2</a:t>
            </a:r>
            <a:r>
              <a:rPr lang="en-US" altLang="zh-CN" sz="2400" b="1" i="1">
                <a:latin typeface="宋体" panose="02010600030101010101" pitchFamily="2" charset="-122"/>
                <a:ea typeface="宋体" panose="02010600030101010101" pitchFamily="2" charset="-122"/>
                <a:sym typeface="+mn-ea"/>
              </a:rPr>
              <a:t>(u(k-1)))</a:t>
            </a:r>
          </a:p>
          <a:p>
            <a:endParaRPr lang="en-US" altLang="zh-CN" sz="2400" b="1" i="1">
              <a:latin typeface="宋体" panose="02010600030101010101" pitchFamily="2" charset="-122"/>
              <a:ea typeface="宋体" panose="02010600030101010101" pitchFamily="2" charset="-122"/>
              <a:sym typeface="+mn-ea"/>
            </a:endParaRPr>
          </a:p>
          <a:p>
            <a:r>
              <a:rPr lang="en-US" altLang="zh-CN" sz="2400" b="1" i="1">
                <a:latin typeface="宋体" panose="02010600030101010101" pitchFamily="2" charset="-122"/>
                <a:ea typeface="宋体" panose="02010600030101010101" pitchFamily="2" charset="-122"/>
              </a:rPr>
              <a:t>x</a:t>
            </a:r>
            <a:r>
              <a:rPr lang="en-US" altLang="zh-CN" sz="2400" b="1" i="1" baseline="-25000">
                <a:latin typeface="宋体" panose="02010600030101010101" pitchFamily="2" charset="-122"/>
                <a:ea typeface="宋体" panose="02010600030101010101" pitchFamily="2" charset="-122"/>
              </a:rPr>
              <a:t>c</a:t>
            </a:r>
            <a:r>
              <a:rPr lang="en-US" altLang="zh-CN" sz="2400" b="1" i="1">
                <a:latin typeface="宋体" panose="02010600030101010101" pitchFamily="2" charset="-122"/>
                <a:ea typeface="宋体" panose="02010600030101010101" pitchFamily="2" charset="-122"/>
              </a:rPr>
              <a:t>(k)=x(k-1)</a:t>
            </a:r>
          </a:p>
          <a:p>
            <a:endParaRPr lang="en-US" altLang="zh-CN" sz="2400" b="1" i="1">
              <a:latin typeface="宋体" panose="02010600030101010101" pitchFamily="2" charset="-122"/>
              <a:ea typeface="宋体" panose="02010600030101010101" pitchFamily="2" charset="-122"/>
            </a:endParaRPr>
          </a:p>
          <a:p>
            <a:r>
              <a:rPr lang="en-US" altLang="zh-CN" b="1" i="1">
                <a:latin typeface="宋体" panose="02010600030101010101" pitchFamily="2" charset="-122"/>
                <a:ea typeface="宋体" panose="02010600030101010101" pitchFamily="2" charset="-122"/>
                <a:sym typeface="+mn-ea"/>
              </a:rPr>
              <a:t>y</a:t>
            </a:r>
            <a:r>
              <a:rPr lang="en-US" altLang="zh-CN">
                <a:latin typeface="宋体" panose="02010600030101010101" pitchFamily="2" charset="-122"/>
                <a:ea typeface="宋体" panose="02010600030101010101" pitchFamily="2" charset="-122"/>
              </a:rPr>
              <a:t>为m维输出节点向量；</a:t>
            </a:r>
            <a:r>
              <a:rPr lang="en-US" altLang="zh-CN" b="1" i="1">
                <a:latin typeface="宋体" panose="02010600030101010101" pitchFamily="2" charset="-122"/>
                <a:ea typeface="宋体" panose="02010600030101010101" pitchFamily="2" charset="-122"/>
              </a:rPr>
              <a:t>x</a:t>
            </a:r>
            <a:r>
              <a:rPr lang="en-US" altLang="zh-CN">
                <a:latin typeface="宋体" panose="02010600030101010101" pitchFamily="2" charset="-122"/>
                <a:ea typeface="宋体" panose="02010600030101010101" pitchFamily="2" charset="-122"/>
              </a:rPr>
              <a:t>为n维中间层节点单元向量；</a:t>
            </a:r>
            <a:r>
              <a:rPr lang="en-US" altLang="zh-CN" b="1" i="1">
                <a:latin typeface="宋体" panose="02010600030101010101" pitchFamily="2" charset="-122"/>
                <a:ea typeface="宋体" panose="02010600030101010101" pitchFamily="2" charset="-122"/>
              </a:rPr>
              <a:t>u</a:t>
            </a:r>
            <a:r>
              <a:rPr lang="en-US" altLang="zh-CN">
                <a:latin typeface="宋体" panose="02010600030101010101" pitchFamily="2" charset="-122"/>
                <a:ea typeface="宋体" panose="02010600030101010101" pitchFamily="2" charset="-122"/>
              </a:rPr>
              <a:t>为r维输入向量；</a:t>
            </a:r>
            <a:r>
              <a:rPr lang="en-US" altLang="zh-CN" b="1" i="1">
                <a:latin typeface="宋体" panose="02010600030101010101" pitchFamily="2" charset="-122"/>
                <a:ea typeface="宋体" panose="02010600030101010101" pitchFamily="2" charset="-122"/>
              </a:rPr>
              <a:t>x</a:t>
            </a:r>
            <a:r>
              <a:rPr lang="en-US" altLang="zh-CN" sz="1600" i="1" baseline="-25000">
                <a:latin typeface="宋体" panose="02010600030101010101" pitchFamily="2" charset="-122"/>
                <a:ea typeface="宋体" panose="02010600030101010101" pitchFamily="2" charset="-122"/>
              </a:rPr>
              <a:t>c</a:t>
            </a:r>
            <a:r>
              <a:rPr lang="en-US" altLang="zh-CN">
                <a:latin typeface="宋体" panose="02010600030101010101" pitchFamily="2" charset="-122"/>
                <a:ea typeface="宋体" panose="02010600030101010101" pitchFamily="2" charset="-122"/>
              </a:rPr>
              <a:t>为n维反馈状态向量；</a:t>
            </a:r>
            <a:r>
              <a:rPr lang="en-US" altLang="zh-CN" b="1" i="1">
                <a:latin typeface="宋体" panose="02010600030101010101" pitchFamily="2" charset="-122"/>
                <a:ea typeface="宋体" panose="02010600030101010101" pitchFamily="2" charset="-122"/>
                <a:sym typeface="+mn-ea"/>
              </a:rPr>
              <a:t>w</a:t>
            </a:r>
            <a:r>
              <a:rPr lang="en-US" altLang="zh-CN" b="1" i="1" baseline="-25000">
                <a:latin typeface="宋体" panose="02010600030101010101" pitchFamily="2" charset="-122"/>
                <a:ea typeface="宋体" panose="02010600030101010101" pitchFamily="2" charset="-122"/>
                <a:sym typeface="+mn-ea"/>
              </a:rPr>
              <a:t>3</a:t>
            </a:r>
            <a:r>
              <a:rPr lang="en-US" altLang="zh-CN">
                <a:latin typeface="宋体" panose="02010600030101010101" pitchFamily="2" charset="-122"/>
                <a:ea typeface="宋体" panose="02010600030101010101" pitchFamily="2" charset="-122"/>
              </a:rPr>
              <a:t>为中间层到输出层连接权值；</a:t>
            </a:r>
            <a:r>
              <a:rPr lang="en-US" altLang="zh-CN" b="1" i="1">
                <a:latin typeface="宋体" panose="02010600030101010101" pitchFamily="2" charset="-122"/>
                <a:ea typeface="宋体" panose="02010600030101010101" pitchFamily="2" charset="-122"/>
                <a:sym typeface="+mn-ea"/>
              </a:rPr>
              <a:t>w</a:t>
            </a:r>
            <a:r>
              <a:rPr lang="en-US" altLang="zh-CN" b="1" i="1" baseline="-25000">
                <a:latin typeface="宋体" panose="02010600030101010101" pitchFamily="2" charset="-122"/>
                <a:ea typeface="宋体" panose="02010600030101010101" pitchFamily="2" charset="-122"/>
                <a:sym typeface="+mn-ea"/>
              </a:rPr>
              <a:t>2</a:t>
            </a:r>
            <a:r>
              <a:rPr lang="en-US" altLang="zh-CN">
                <a:latin typeface="宋体" panose="02010600030101010101" pitchFamily="2" charset="-122"/>
                <a:ea typeface="宋体" panose="02010600030101010101" pitchFamily="2" charset="-122"/>
              </a:rPr>
              <a:t>为输入层到中间层连接权值；</a:t>
            </a:r>
            <a:r>
              <a:rPr lang="en-US" altLang="zh-CN" b="1" i="1">
                <a:latin typeface="宋体" panose="02010600030101010101" pitchFamily="2" charset="-122"/>
                <a:ea typeface="宋体" panose="02010600030101010101" pitchFamily="2" charset="-122"/>
                <a:sym typeface="+mn-ea"/>
              </a:rPr>
              <a:t>w</a:t>
            </a:r>
            <a:r>
              <a:rPr lang="en-US" altLang="zh-CN" b="1" i="1" baseline="-25000">
                <a:latin typeface="宋体" panose="02010600030101010101" pitchFamily="2" charset="-122"/>
                <a:ea typeface="宋体" panose="02010600030101010101" pitchFamily="2" charset="-122"/>
                <a:sym typeface="+mn-ea"/>
              </a:rPr>
              <a:t>1</a:t>
            </a:r>
            <a:r>
              <a:rPr lang="en-US" altLang="zh-CN">
                <a:latin typeface="宋体" panose="02010600030101010101" pitchFamily="2" charset="-122"/>
                <a:ea typeface="宋体" panose="02010600030101010101" pitchFamily="2" charset="-122"/>
              </a:rPr>
              <a:t>为</a:t>
            </a:r>
            <a:r>
              <a:rPr lang="zh-CN" altLang="en-US">
                <a:latin typeface="宋体" panose="02010600030101010101" pitchFamily="2" charset="-122"/>
                <a:ea typeface="宋体" panose="02010600030101010101" pitchFamily="2" charset="-122"/>
              </a:rPr>
              <a:t>反馈连接</a:t>
            </a:r>
            <a:r>
              <a:rPr lang="en-US" altLang="zh-CN">
                <a:latin typeface="宋体" panose="02010600030101010101" pitchFamily="2" charset="-122"/>
                <a:ea typeface="宋体" panose="02010600030101010101" pitchFamily="2" charset="-122"/>
              </a:rPr>
              <a:t>层到中间层连接权值；</a:t>
            </a:r>
            <a:r>
              <a:rPr lang="en-US" altLang="zh-CN" b="1" i="1">
                <a:latin typeface="宋体" panose="02010600030101010101" pitchFamily="2" charset="-122"/>
                <a:ea typeface="宋体" panose="02010600030101010101" pitchFamily="2" charset="-122"/>
              </a:rPr>
              <a:t>g()</a:t>
            </a:r>
            <a:r>
              <a:rPr lang="en-US" altLang="zh-CN">
                <a:latin typeface="宋体" panose="02010600030101010101" pitchFamily="2" charset="-122"/>
                <a:ea typeface="宋体" panose="02010600030101010101" pitchFamily="2" charset="-122"/>
              </a:rPr>
              <a:t>为输出神经元的传递函数；</a:t>
            </a:r>
            <a:r>
              <a:rPr lang="en-US" altLang="zh-CN" b="1" i="1">
                <a:latin typeface="宋体" panose="02010600030101010101" pitchFamily="2" charset="-122"/>
                <a:ea typeface="宋体" panose="02010600030101010101" pitchFamily="2" charset="-122"/>
              </a:rPr>
              <a:t>f()</a:t>
            </a:r>
            <a:r>
              <a:rPr lang="en-US" altLang="zh-CN">
                <a:latin typeface="宋体" panose="02010600030101010101" pitchFamily="2" charset="-122"/>
                <a:ea typeface="宋体" panose="02010600030101010101" pitchFamily="2" charset="-122"/>
              </a:rPr>
              <a:t>为中间层神经元的传递函数。</a:t>
            </a:r>
          </a:p>
        </p:txBody>
      </p:sp>
    </p:spTree>
    <p:extLst>
      <p:ext uri="{BB962C8B-B14F-4D97-AF65-F5344CB8AC3E}">
        <p14:creationId xmlns:p14="http://schemas.microsoft.com/office/powerpoint/2010/main" val="32152857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1"/>
            <a:ext cx="11674072" cy="4270597"/>
          </a:xfrm>
        </p:spPr>
        <p:txBody>
          <a:bodyPr/>
          <a:lstStyle/>
          <a:p>
            <a:r>
              <a:rPr lang="en-US" altLang="zh-CN" sz="2000" dirty="0"/>
              <a:t>6</a:t>
            </a:r>
            <a:r>
              <a:rPr lang="en-US" altLang="zh-CN" sz="2000" dirty="0" smtClean="0"/>
              <a:t>.3 </a:t>
            </a:r>
            <a:r>
              <a:rPr lang="en-US" altLang="zh-CN" sz="2000" dirty="0"/>
              <a:t>ELMAN </a:t>
            </a:r>
            <a:r>
              <a:rPr lang="zh-CN" altLang="en-US" sz="2000" dirty="0"/>
              <a:t>实现</a:t>
            </a:r>
            <a:endParaRPr lang="en-US" altLang="zh-CN" sz="2000" dirty="0"/>
          </a:p>
          <a:p>
            <a:endParaRPr lang="en-US" altLang="zh-CN" sz="1400" dirty="0"/>
          </a:p>
          <a:p>
            <a:pPr marL="457200" lvl="1" indent="0">
              <a:buNone/>
            </a:pPr>
            <a:r>
              <a:rPr lang="en-US" altLang="zh-CN" sz="1800" b="0" dirty="0" smtClean="0">
                <a:solidFill>
                  <a:srgbClr val="0070C0"/>
                </a:solidFill>
              </a:rPr>
              <a:t>6.3.1 </a:t>
            </a:r>
            <a:r>
              <a:rPr lang="zh-CN" altLang="en-US" sz="1800" b="0" dirty="0">
                <a:solidFill>
                  <a:srgbClr val="0070C0"/>
                </a:solidFill>
              </a:rPr>
              <a:t>数据预处理</a:t>
            </a:r>
            <a:endParaRPr lang="en-US" altLang="zh-CN" sz="800" b="0" dirty="0">
              <a:solidFill>
                <a:srgbClr val="0070C0"/>
              </a:solidFill>
            </a:endParaRPr>
          </a:p>
          <a:p>
            <a:pPr marL="457200" lvl="1" indent="0">
              <a:lnSpc>
                <a:spcPct val="150000"/>
              </a:lnSpc>
              <a:buNone/>
            </a:pPr>
            <a:r>
              <a:rPr lang="en-US" altLang="zh-CN" sz="1600" b="0" dirty="0"/>
              <a:t>	</a:t>
            </a:r>
            <a:endParaRPr lang="en-US" altLang="zh-CN" sz="1200" b="0" dirty="0"/>
          </a:p>
          <a:p>
            <a:pPr marL="457200" lvl="1" indent="0">
              <a:buNone/>
            </a:pPr>
            <a:endParaRPr lang="en-US" altLang="zh-CN" sz="1600" b="0" dirty="0"/>
          </a:p>
          <a:p>
            <a:pPr marL="457200" lvl="1" indent="0">
              <a:buNone/>
            </a:pPr>
            <a:endParaRPr lang="en-US" altLang="zh-CN" sz="1600" b="0" dirty="0"/>
          </a:p>
          <a:p>
            <a:pPr marL="457200" lvl="1" indent="0">
              <a:buNone/>
            </a:pPr>
            <a:r>
              <a:rPr lang="en-US" altLang="zh-CN" sz="1600" b="0" dirty="0"/>
              <a:t>                                                   </a:t>
            </a:r>
            <a:endParaRPr lang="zh-CN" altLang="en-US" sz="1600" b="0" dirty="0"/>
          </a:p>
        </p:txBody>
      </p:sp>
      <p:sp>
        <p:nvSpPr>
          <p:cNvPr id="10" name="文本框 9"/>
          <p:cNvSpPr txBox="1"/>
          <p:nvPr/>
        </p:nvSpPr>
        <p:spPr>
          <a:xfrm>
            <a:off x="5260975" y="2948305"/>
            <a:ext cx="5619750" cy="2861310"/>
          </a:xfrm>
          <a:prstGeom prst="rect">
            <a:avLst/>
          </a:prstGeom>
          <a:noFill/>
        </p:spPr>
        <p:txBody>
          <a:bodyPr wrap="square" rtlCol="0">
            <a:spAutoFit/>
          </a:bodyPr>
          <a:lstStyle/>
          <a:p>
            <a:pPr marL="457200" lvl="1" indent="0">
              <a:buNone/>
            </a:pPr>
            <a:r>
              <a:rPr lang="en-US" altLang="zh-CN" dirty="0">
                <a:sym typeface="+mn-ea"/>
              </a:rPr>
              <a:t>%</a:t>
            </a:r>
            <a:r>
              <a:rPr lang="zh-CN" altLang="en-US" dirty="0">
                <a:sym typeface="+mn-ea"/>
              </a:rPr>
              <a:t>测试数据</a:t>
            </a:r>
            <a:endParaRPr lang="en-US" altLang="zh-CN" dirty="0">
              <a:sym typeface="+mn-ea"/>
            </a:endParaRPr>
          </a:p>
          <a:p>
            <a:pPr marL="457200" lvl="1" indent="0">
              <a:buNone/>
            </a:pPr>
            <a:r>
              <a:rPr lang="en-US" altLang="zh-CN" dirty="0">
                <a:sym typeface="+mn-ea"/>
              </a:rPr>
              <a:t>test_file = 'test_2015_59_24.csv';</a:t>
            </a:r>
          </a:p>
          <a:p>
            <a:pPr marL="457200" lvl="1" indent="0">
              <a:buNone/>
            </a:pPr>
            <a:r>
              <a:rPr lang="en-US" altLang="zh-CN" dirty="0">
                <a:sym typeface="+mn-ea"/>
              </a:rPr>
              <a:t>data_test = importdata(test_file);</a:t>
            </a:r>
            <a:endParaRPr lang="en-US" altLang="zh-CN" b="0" dirty="0"/>
          </a:p>
          <a:p>
            <a:pPr marL="457200" lvl="1" indent="0">
              <a:buNone/>
            </a:pPr>
            <a:r>
              <a:rPr lang="en-US" altLang="zh-CN" dirty="0">
                <a:sym typeface="+mn-ea"/>
              </a:rPr>
              <a:t>data_test = data_test';</a:t>
            </a:r>
            <a:endParaRPr lang="en-US" altLang="zh-CN" b="0" dirty="0"/>
          </a:p>
          <a:p>
            <a:pPr marL="457200" lvl="1" indent="0">
              <a:buNone/>
            </a:pPr>
            <a:r>
              <a:rPr lang="en-US" altLang="zh-CN" dirty="0">
                <a:sym typeface="+mn-ea"/>
              </a:rPr>
              <a:t>[len,temp] = size(data_train);</a:t>
            </a:r>
            <a:endParaRPr lang="en-US" altLang="zh-CN" b="0" dirty="0"/>
          </a:p>
          <a:p>
            <a:pPr marL="457200" lvl="1" indent="0">
              <a:buNone/>
            </a:pPr>
            <a:r>
              <a:rPr lang="en-US" altLang="zh-CN" dirty="0">
                <a:sym typeface="+mn-ea"/>
              </a:rPr>
              <a:t>x_test = data_test(1:len-1,:);</a:t>
            </a:r>
            <a:endParaRPr lang="en-US" altLang="zh-CN" b="0" dirty="0"/>
          </a:p>
          <a:p>
            <a:pPr marL="457200" lvl="1" indent="0">
              <a:buNone/>
            </a:pPr>
            <a:r>
              <a:rPr lang="en-US" altLang="zh-CN" dirty="0">
                <a:sym typeface="+mn-ea"/>
              </a:rPr>
              <a:t>y_test = data_test(len ,: );  </a:t>
            </a:r>
          </a:p>
          <a:p>
            <a:pPr marL="457200" lvl="1" indent="0">
              <a:buNone/>
            </a:pPr>
            <a:r>
              <a:rPr lang="en-US" altLang="zh-CN" dirty="0">
                <a:sym typeface="+mn-ea"/>
              </a:rPr>
              <a:t>%</a:t>
            </a:r>
            <a:r>
              <a:rPr lang="zh-CN" altLang="en-US" dirty="0">
                <a:sym typeface="+mn-ea"/>
              </a:rPr>
              <a:t>归一化</a:t>
            </a:r>
            <a:endParaRPr lang="en-US" altLang="zh-CN" dirty="0">
              <a:sym typeface="+mn-ea"/>
            </a:endParaRPr>
          </a:p>
          <a:p>
            <a:pPr marL="457200" lvl="1" indent="0">
              <a:buNone/>
            </a:pPr>
            <a:r>
              <a:rPr lang="zh-CN" altLang="en-US" b="0" dirty="0"/>
              <a:t>x_test = mapminmax('apply',x_test,st1);</a:t>
            </a:r>
          </a:p>
          <a:p>
            <a:pPr marL="457200" lvl="1" indent="0">
              <a:buNone/>
            </a:pPr>
            <a:r>
              <a:rPr lang="zh-CN" altLang="en-US" b="0" dirty="0"/>
              <a:t>y_test = mapminmax('apply',y_test,st2);</a:t>
            </a:r>
          </a:p>
        </p:txBody>
      </p:sp>
      <p:sp>
        <p:nvSpPr>
          <p:cNvPr id="12" name="文本框 11"/>
          <p:cNvSpPr txBox="1"/>
          <p:nvPr/>
        </p:nvSpPr>
        <p:spPr>
          <a:xfrm>
            <a:off x="974725" y="2948305"/>
            <a:ext cx="3981450" cy="2861310"/>
          </a:xfrm>
          <a:prstGeom prst="rect">
            <a:avLst/>
          </a:prstGeom>
          <a:noFill/>
        </p:spPr>
        <p:txBody>
          <a:bodyPr wrap="square" rtlCol="0">
            <a:spAutoFit/>
          </a:bodyPr>
          <a:lstStyle/>
          <a:p>
            <a:pPr marL="457200" lvl="1" indent="0">
              <a:buNone/>
            </a:pPr>
            <a:r>
              <a:rPr lang="en-US" altLang="zh-CN" dirty="0">
                <a:sym typeface="+mn-ea"/>
              </a:rPr>
              <a:t>%</a:t>
            </a:r>
            <a:r>
              <a:rPr lang="zh-CN" altLang="en-US" dirty="0">
                <a:sym typeface="+mn-ea"/>
              </a:rPr>
              <a:t>训练数据</a:t>
            </a:r>
          </a:p>
          <a:p>
            <a:pPr marL="457200" lvl="1" indent="0">
              <a:buNone/>
            </a:pPr>
            <a:r>
              <a:rPr lang="en-US" altLang="zh-CN" dirty="0">
                <a:sym typeface="+mn-ea"/>
              </a:rPr>
              <a:t>train_file = 'train_2015_59_24.csv';</a:t>
            </a:r>
            <a:endParaRPr lang="en-US" altLang="zh-CN" b="0" dirty="0"/>
          </a:p>
          <a:p>
            <a:pPr marL="457200" lvl="1" indent="0">
              <a:buNone/>
            </a:pPr>
            <a:r>
              <a:rPr lang="en-US" altLang="zh-CN" dirty="0">
                <a:sym typeface="+mn-ea"/>
              </a:rPr>
              <a:t>data_train = importdata(train_file);</a:t>
            </a:r>
            <a:endParaRPr lang="en-US" altLang="zh-CN" b="0" dirty="0"/>
          </a:p>
          <a:p>
            <a:pPr marL="457200" lvl="1" indent="0">
              <a:buNone/>
            </a:pPr>
            <a:r>
              <a:rPr lang="en-US" altLang="zh-CN" dirty="0">
                <a:sym typeface="+mn-ea"/>
              </a:rPr>
              <a:t>data_train = data_train';</a:t>
            </a:r>
            <a:endParaRPr lang="en-US" altLang="zh-CN" b="0" dirty="0"/>
          </a:p>
          <a:p>
            <a:pPr marL="457200" lvl="1" indent="0">
              <a:buNone/>
            </a:pPr>
            <a:r>
              <a:rPr lang="en-US" altLang="zh-CN" dirty="0">
                <a:sym typeface="+mn-ea"/>
              </a:rPr>
              <a:t>[len,temp] = size(data_train);</a:t>
            </a:r>
            <a:endParaRPr lang="en-US" altLang="zh-CN" b="0" dirty="0"/>
          </a:p>
          <a:p>
            <a:pPr marL="457200" lvl="1" indent="0">
              <a:buNone/>
            </a:pPr>
            <a:r>
              <a:rPr lang="en-US" altLang="zh-CN" dirty="0">
                <a:sym typeface="+mn-ea"/>
              </a:rPr>
              <a:t>x_train = data_train(1:len-1,:);</a:t>
            </a:r>
            <a:endParaRPr lang="en-US" altLang="zh-CN" b="0" dirty="0"/>
          </a:p>
          <a:p>
            <a:pPr marL="457200" lvl="1" indent="0">
              <a:buNone/>
            </a:pPr>
            <a:r>
              <a:rPr lang="en-US" altLang="zh-CN" dirty="0">
                <a:sym typeface="+mn-ea"/>
              </a:rPr>
              <a:t>y_train = data_train(len , :);</a:t>
            </a:r>
          </a:p>
          <a:p>
            <a:pPr marL="457200" lvl="1" indent="0">
              <a:buNone/>
            </a:pPr>
            <a:r>
              <a:rPr lang="en-US" altLang="zh-CN" dirty="0">
                <a:sym typeface="+mn-ea"/>
              </a:rPr>
              <a:t>%</a:t>
            </a:r>
            <a:r>
              <a:rPr lang="zh-CN" altLang="en-US" dirty="0">
                <a:sym typeface="+mn-ea"/>
              </a:rPr>
              <a:t>归一化</a:t>
            </a:r>
            <a:endParaRPr lang="en-US" altLang="zh-CN" dirty="0">
              <a:sym typeface="+mn-ea"/>
            </a:endParaRPr>
          </a:p>
          <a:p>
            <a:pPr marL="457200" lvl="1" indent="0">
              <a:buNone/>
            </a:pPr>
            <a:r>
              <a:rPr lang="en-US" altLang="zh-CN" b="0" dirty="0"/>
              <a:t>[x_train, st1] = mapminmax(x_train);</a:t>
            </a:r>
          </a:p>
          <a:p>
            <a:pPr marL="457200" lvl="1" indent="0">
              <a:buNone/>
            </a:pPr>
            <a:r>
              <a:rPr lang="en-US" altLang="zh-CN" b="0" dirty="0"/>
              <a:t>[y_train, st2] = mapminmax(y_train);</a:t>
            </a:r>
          </a:p>
        </p:txBody>
      </p:sp>
    </p:spTree>
    <p:extLst>
      <p:ext uri="{BB962C8B-B14F-4D97-AF65-F5344CB8AC3E}">
        <p14:creationId xmlns:p14="http://schemas.microsoft.com/office/powerpoint/2010/main" val="28989290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50" y="1327150"/>
            <a:ext cx="11093450" cy="4486275"/>
          </a:xfrm>
        </p:spPr>
        <p:txBody>
          <a:bodyPr/>
          <a:lstStyle/>
          <a:p>
            <a:pPr marL="0" indent="0">
              <a:buNone/>
            </a:pPr>
            <a:endParaRPr lang="en-US" altLang="zh-CN" sz="1400" dirty="0"/>
          </a:p>
          <a:p>
            <a:pPr marL="457200" lvl="1" indent="0">
              <a:buNone/>
            </a:pPr>
            <a:r>
              <a:rPr lang="en-US" altLang="zh-CN" sz="1800" b="0" dirty="0" smtClean="0">
                <a:solidFill>
                  <a:srgbClr val="0070C0"/>
                </a:solidFill>
              </a:rPr>
              <a:t>6.3.2 </a:t>
            </a:r>
            <a:r>
              <a:rPr lang="zh-CN" altLang="en-US" sz="1800" b="0" dirty="0">
                <a:solidFill>
                  <a:srgbClr val="0070C0"/>
                </a:solidFill>
                <a:sym typeface="+mn-ea"/>
              </a:rPr>
              <a:t>训练</a:t>
            </a:r>
            <a:r>
              <a:rPr lang="zh-CN" altLang="en-US" sz="1800" b="0" dirty="0">
                <a:solidFill>
                  <a:srgbClr val="0070C0"/>
                </a:solidFill>
              </a:rPr>
              <a:t>与测试</a:t>
            </a:r>
          </a:p>
          <a:p>
            <a:pPr marL="457200" lvl="1" indent="0">
              <a:buNone/>
            </a:pPr>
            <a:r>
              <a:rPr lang="en-US" altLang="zh-CN" sz="1600" b="0" dirty="0">
                <a:sym typeface="+mn-ea"/>
              </a:rPr>
              <a:t>                                             </a:t>
            </a:r>
            <a:endParaRPr lang="en-US" altLang="zh-CN" sz="1600" b="0" dirty="0"/>
          </a:p>
          <a:p>
            <a:pPr marL="457200" lvl="1" indent="0">
              <a:buNone/>
            </a:pPr>
            <a:endParaRPr lang="en-US" altLang="zh-CN" sz="1600" b="0" dirty="0"/>
          </a:p>
        </p:txBody>
      </p:sp>
      <p:sp>
        <p:nvSpPr>
          <p:cNvPr id="8" name="文本框 7"/>
          <p:cNvSpPr txBox="1"/>
          <p:nvPr/>
        </p:nvSpPr>
        <p:spPr>
          <a:xfrm>
            <a:off x="1179830" y="2376170"/>
            <a:ext cx="3684905" cy="3138170"/>
          </a:xfrm>
          <a:prstGeom prst="rect">
            <a:avLst/>
          </a:prstGeom>
          <a:noFill/>
        </p:spPr>
        <p:txBody>
          <a:bodyPr wrap="square" rtlCol="0">
            <a:spAutoFit/>
          </a:bodyPr>
          <a:lstStyle/>
          <a:p>
            <a:pPr marL="457200" lvl="1" indent="0">
              <a:buNone/>
            </a:pPr>
            <a:r>
              <a:rPr lang="en-US" altLang="zh-CN" b="0" dirty="0"/>
              <a:t>%</a:t>
            </a:r>
            <a:r>
              <a:rPr b="0" dirty="0"/>
              <a:t>包含</a:t>
            </a:r>
            <a:r>
              <a:rPr lang="en-US" b="0" dirty="0"/>
              <a:t>50</a:t>
            </a:r>
            <a:r>
              <a:rPr b="0" dirty="0"/>
              <a:t>个神经元，训练函数为traingdx</a:t>
            </a:r>
          </a:p>
          <a:p>
            <a:pPr marL="457200" lvl="1" indent="0">
              <a:buNone/>
            </a:pPr>
            <a:r>
              <a:rPr lang="en-US" altLang="zh-CN" dirty="0">
                <a:sym typeface="+mn-ea"/>
              </a:rPr>
              <a:t>net=elmannet(1:2,50,'traingdx');</a:t>
            </a:r>
          </a:p>
          <a:p>
            <a:pPr marL="457200" lvl="1" indent="0">
              <a:buNone/>
            </a:pPr>
            <a:r>
              <a:rPr lang="en-US" altLang="zh-CN" dirty="0">
                <a:sym typeface="+mn-ea"/>
              </a:rPr>
              <a:t>% 设置迭代次数</a:t>
            </a:r>
            <a:endParaRPr lang="en-US" altLang="zh-CN" b="0" dirty="0"/>
          </a:p>
          <a:p>
            <a:pPr marL="457200" lvl="1" indent="0">
              <a:buNone/>
            </a:pPr>
            <a:r>
              <a:rPr lang="en-US" altLang="zh-CN" dirty="0">
                <a:sym typeface="+mn-ea"/>
              </a:rPr>
              <a:t>net.trainParam.epochs=10000;</a:t>
            </a:r>
          </a:p>
          <a:p>
            <a:pPr marL="457200" lvl="1" indent="0">
              <a:buNone/>
            </a:pPr>
            <a:r>
              <a:rPr lang="en-US" altLang="zh-CN" b="0" dirty="0"/>
              <a:t>% 误差容限net.trainParam.goal=0.00001;</a:t>
            </a:r>
          </a:p>
          <a:p>
            <a:pPr marL="457200" lvl="1" indent="0">
              <a:buNone/>
            </a:pPr>
            <a:r>
              <a:rPr lang="en-US" altLang="zh-CN" dirty="0">
                <a:sym typeface="+mn-ea"/>
              </a:rPr>
              <a:t>% 初始化</a:t>
            </a:r>
            <a:endParaRPr lang="en-US" altLang="zh-CN" b="0" dirty="0"/>
          </a:p>
          <a:p>
            <a:pPr marL="457200" lvl="1" indent="0">
              <a:buNone/>
            </a:pPr>
            <a:r>
              <a:rPr lang="en-US" altLang="zh-CN" dirty="0">
                <a:sym typeface="+mn-ea"/>
              </a:rPr>
              <a:t>net=init(net); </a:t>
            </a:r>
          </a:p>
          <a:p>
            <a:pPr marL="457200" lvl="1" indent="0">
              <a:buNone/>
            </a:pPr>
            <a:r>
              <a:rPr lang="en-US" altLang="zh-CN" b="0" dirty="0"/>
              <a:t>%训练网络</a:t>
            </a:r>
          </a:p>
          <a:p>
            <a:pPr marL="457200" lvl="1" indent="0">
              <a:buNone/>
            </a:pPr>
            <a:r>
              <a:rPr lang="en-US" altLang="zh-CN" dirty="0">
                <a:sym typeface="+mn-ea"/>
              </a:rPr>
              <a:t>net=train(net,x_train,y_train);</a:t>
            </a:r>
            <a:endParaRPr lang="en-US" altLang="zh-CN" b="0" dirty="0"/>
          </a:p>
        </p:txBody>
      </p:sp>
      <p:sp>
        <p:nvSpPr>
          <p:cNvPr id="10" name="文本框 9"/>
          <p:cNvSpPr txBox="1"/>
          <p:nvPr/>
        </p:nvSpPr>
        <p:spPr>
          <a:xfrm>
            <a:off x="4864735" y="2376170"/>
            <a:ext cx="6526530" cy="3415030"/>
          </a:xfrm>
          <a:prstGeom prst="rect">
            <a:avLst/>
          </a:prstGeom>
          <a:noFill/>
        </p:spPr>
        <p:txBody>
          <a:bodyPr wrap="square" rtlCol="0">
            <a:spAutoFit/>
          </a:bodyPr>
          <a:lstStyle/>
          <a:p>
            <a:r>
              <a:rPr lang="zh-CN" altLang="en-US">
                <a:sym typeface="+mn-ea"/>
              </a:rPr>
              <a:t>% 将训练数据输入网络进行测试</a:t>
            </a:r>
          </a:p>
          <a:p>
            <a:r>
              <a:rPr lang="zh-CN" altLang="en-US">
                <a:sym typeface="+mn-ea"/>
              </a:rPr>
              <a:t>predict_train=sim(net,x_train);</a:t>
            </a:r>
          </a:p>
          <a:p>
            <a:r>
              <a:rPr lang="zh-CN" altLang="en-US">
                <a:sym typeface="+mn-ea"/>
              </a:rPr>
              <a:t>%输入归一化后的数据测试，再对实际输出进行反归一化</a:t>
            </a:r>
          </a:p>
          <a:p>
            <a:r>
              <a:rPr lang="en-US" altLang="zh-CN">
                <a:sym typeface="+mn-ea"/>
              </a:rPr>
              <a:t>%</a:t>
            </a:r>
            <a:r>
              <a:rPr lang="zh-CN" altLang="en-US">
                <a:sym typeface="+mn-ea"/>
              </a:rPr>
              <a:t>predict_train = mapminmax('reverse', predict_train, st2);</a:t>
            </a:r>
          </a:p>
          <a:p>
            <a:r>
              <a:rPr lang="en-US" altLang="zh-CN">
                <a:sym typeface="+mn-ea"/>
              </a:rPr>
              <a:t>%</a:t>
            </a:r>
            <a:r>
              <a:rPr lang="zh-CN" altLang="en-US">
                <a:sym typeface="+mn-ea"/>
              </a:rPr>
              <a:t>y_train = mapminmax('reverse', y_train, st2);</a:t>
            </a:r>
          </a:p>
          <a:p>
            <a:r>
              <a:rPr lang="zh-CN" altLang="en-US">
                <a:sym typeface="+mn-ea"/>
              </a:rPr>
              <a:t>error=predict_train-y_train;</a:t>
            </a:r>
          </a:p>
          <a:p>
            <a:r>
              <a:rPr lang="zh-CN" altLang="en-US">
                <a:sym typeface="+mn-ea"/>
              </a:rPr>
              <a:t>mse_train=mse(error);</a:t>
            </a:r>
          </a:p>
          <a:p>
            <a:r>
              <a:rPr lang="zh-CN" altLang="en-US">
                <a:sym typeface="+mn-ea"/>
              </a:rPr>
              <a:t>fprintf('error= %f\n', error);</a:t>
            </a:r>
          </a:p>
          <a:p>
            <a:r>
              <a:rPr lang="zh-CN" altLang="en-US">
                <a:sym typeface="+mn-ea"/>
              </a:rPr>
              <a:t>subplot(2,1,1);</a:t>
            </a:r>
          </a:p>
          <a:p>
            <a:r>
              <a:rPr lang="zh-CN" altLang="en-US">
                <a:sym typeface="+mn-ea"/>
              </a:rPr>
              <a:t>plot(1:length(y_train),y_train,'b-',1:length(y_train),predict_train,'r-');</a:t>
            </a:r>
          </a:p>
          <a:p>
            <a:r>
              <a:rPr lang="zh-CN" altLang="en-US">
                <a:sym typeface="+mn-ea"/>
              </a:rPr>
              <a:t>title(['train test result   mse=',num2str(mse_train)]);</a:t>
            </a:r>
          </a:p>
          <a:p>
            <a:r>
              <a:rPr lang="zh-CN" altLang="en-US">
                <a:sym typeface="+mn-ea"/>
              </a:rPr>
              <a:t>legend('truth','train test result');</a:t>
            </a:r>
          </a:p>
        </p:txBody>
      </p:sp>
    </p:spTree>
    <p:custDataLst>
      <p:tags r:id="rId1"/>
    </p:custDataLst>
    <p:extLst>
      <p:ext uri="{BB962C8B-B14F-4D97-AF65-F5344CB8AC3E}">
        <p14:creationId xmlns:p14="http://schemas.microsoft.com/office/powerpoint/2010/main" val="297057498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185420" y="1061085"/>
            <a:ext cx="11384280" cy="4752340"/>
          </a:xfrm>
        </p:spPr>
        <p:txBody>
          <a:bodyPr/>
          <a:lstStyle/>
          <a:p>
            <a:pPr marL="0" indent="0">
              <a:buNone/>
            </a:pPr>
            <a:endParaRPr lang="en-US" altLang="zh-CN" sz="1400" dirty="0"/>
          </a:p>
          <a:p>
            <a:pPr marL="457200" lvl="1" indent="0">
              <a:buNone/>
            </a:pPr>
            <a:r>
              <a:rPr lang="en-US" altLang="zh-CN" sz="1800" b="0" dirty="0">
                <a:solidFill>
                  <a:srgbClr val="0070C0"/>
                </a:solidFill>
              </a:rPr>
              <a:t>6</a:t>
            </a:r>
            <a:r>
              <a:rPr lang="en-US" altLang="zh-CN" sz="1800" b="0" dirty="0" smtClean="0">
                <a:solidFill>
                  <a:srgbClr val="0070C0"/>
                </a:solidFill>
              </a:rPr>
              <a:t>.3.2 </a:t>
            </a:r>
            <a:r>
              <a:rPr lang="zh-CN" altLang="en-US" sz="1800" b="0" dirty="0">
                <a:solidFill>
                  <a:srgbClr val="0070C0"/>
                </a:solidFill>
                <a:sym typeface="+mn-ea"/>
              </a:rPr>
              <a:t>训练</a:t>
            </a:r>
            <a:r>
              <a:rPr lang="zh-CN" altLang="en-US" sz="1800" b="0" dirty="0">
                <a:solidFill>
                  <a:srgbClr val="0070C0"/>
                </a:solidFill>
              </a:rPr>
              <a:t>与测试及误差</a:t>
            </a:r>
          </a:p>
          <a:p>
            <a:pPr marL="457200" lvl="1" indent="0">
              <a:buNone/>
            </a:pPr>
            <a:r>
              <a:rPr lang="en-US" altLang="zh-CN" sz="1600" b="0" dirty="0">
                <a:sym typeface="+mn-ea"/>
              </a:rPr>
              <a:t>                                             </a:t>
            </a:r>
            <a:endParaRPr lang="en-US" altLang="zh-CN" sz="1600" b="0" dirty="0"/>
          </a:p>
          <a:p>
            <a:pPr marL="457200" lvl="1" indent="0">
              <a:buNone/>
            </a:pPr>
            <a:endParaRPr lang="en-US" altLang="zh-CN" sz="1600" b="0" dirty="0"/>
          </a:p>
        </p:txBody>
      </p:sp>
      <p:sp>
        <p:nvSpPr>
          <p:cNvPr id="10" name="文本框 9"/>
          <p:cNvSpPr txBox="1"/>
          <p:nvPr/>
        </p:nvSpPr>
        <p:spPr>
          <a:xfrm>
            <a:off x="1146810" y="1844040"/>
            <a:ext cx="6777355" cy="3969385"/>
          </a:xfrm>
          <a:prstGeom prst="rect">
            <a:avLst/>
          </a:prstGeom>
          <a:noFill/>
        </p:spPr>
        <p:txBody>
          <a:bodyPr wrap="square" rtlCol="0">
            <a:spAutoFit/>
          </a:bodyPr>
          <a:lstStyle/>
          <a:p>
            <a:r>
              <a:rPr lang="zh-CN" altLang="en-US">
                <a:sym typeface="+mn-ea"/>
              </a:rPr>
              <a:t>%使用测试数据测试</a:t>
            </a:r>
            <a:endParaRPr lang="zh-CN" altLang="en-US"/>
          </a:p>
          <a:p>
            <a:r>
              <a:rPr lang="zh-CN" altLang="en-US">
                <a:sym typeface="+mn-ea"/>
              </a:rPr>
              <a:t>predict_test=sim(net,x_test);</a:t>
            </a:r>
          </a:p>
          <a:p>
            <a:r>
              <a:rPr lang="zh-CN" altLang="en-US"/>
              <a:t>%输入归一化后的数据</a:t>
            </a:r>
            <a:r>
              <a:rPr lang="zh-CN" altLang="en-US">
                <a:sym typeface="+mn-ea"/>
              </a:rPr>
              <a:t>测试</a:t>
            </a:r>
            <a:r>
              <a:rPr lang="zh-CN" altLang="en-US"/>
              <a:t>，再对实际输出进行反归一化</a:t>
            </a:r>
          </a:p>
          <a:p>
            <a:r>
              <a:rPr lang="en-US" altLang="zh-CN"/>
              <a:t>%</a:t>
            </a:r>
            <a:r>
              <a:rPr lang="zh-CN" altLang="en-US"/>
              <a:t>predict_train = mapminmax('reverse', predict_train, st2);</a:t>
            </a:r>
          </a:p>
          <a:p>
            <a:r>
              <a:rPr lang="en-US" altLang="zh-CN"/>
              <a:t>%</a:t>
            </a:r>
            <a:r>
              <a:rPr lang="zh-CN" altLang="en-US"/>
              <a:t>y_train = mapminmax('reverse', y_train, st2);</a:t>
            </a:r>
          </a:p>
          <a:p>
            <a:r>
              <a:rPr lang="zh-CN" altLang="en-US">
                <a:sym typeface="+mn-ea"/>
              </a:rPr>
              <a:t>error=predict_test-y_test;</a:t>
            </a:r>
          </a:p>
          <a:p>
            <a:r>
              <a:rPr lang="zh-CN" altLang="en-US"/>
              <a:t>% 计算均方误差</a:t>
            </a:r>
          </a:p>
          <a:p>
            <a:r>
              <a:rPr lang="zh-CN" altLang="en-US">
                <a:sym typeface="+mn-ea"/>
              </a:rPr>
              <a:t>mse_test=mse(error);</a:t>
            </a:r>
            <a:endParaRPr lang="zh-CN" altLang="en-US"/>
          </a:p>
          <a:p>
            <a:r>
              <a:rPr lang="zh-CN" altLang="en-US">
                <a:sym typeface="+mn-ea"/>
              </a:rPr>
              <a:t>fprintf('error= %f\n', error);</a:t>
            </a:r>
            <a:endParaRPr lang="zh-CN" altLang="en-US"/>
          </a:p>
          <a:p>
            <a:r>
              <a:rPr lang="zh-CN" altLang="en-US">
                <a:sym typeface="+mn-ea"/>
              </a:rPr>
              <a:t>subplot(2,1,2);</a:t>
            </a:r>
            <a:endParaRPr lang="zh-CN" altLang="en-US"/>
          </a:p>
          <a:p>
            <a:r>
              <a:rPr lang="zh-CN" altLang="en-US">
                <a:sym typeface="+mn-ea"/>
              </a:rPr>
              <a:t>plot(1:length(y_test),y_test,'b-',1:length(y_test),predict_test,'r-');</a:t>
            </a:r>
            <a:endParaRPr lang="zh-CN" altLang="en-US"/>
          </a:p>
          <a:p>
            <a:r>
              <a:rPr lang="zh-CN" altLang="en-US">
                <a:sym typeface="+mn-ea"/>
              </a:rPr>
              <a:t>title(['</a:t>
            </a:r>
            <a:r>
              <a:rPr lang="en-US" altLang="zh-CN">
                <a:sym typeface="+mn-ea"/>
              </a:rPr>
              <a:t>test result</a:t>
            </a:r>
            <a:r>
              <a:rPr lang="zh-CN" altLang="en-US">
                <a:sym typeface="+mn-ea"/>
              </a:rPr>
              <a:t>   mse</a:t>
            </a:r>
            <a:r>
              <a:rPr lang="en-US" altLang="zh-CN">
                <a:sym typeface="+mn-ea"/>
              </a:rPr>
              <a:t>=</a:t>
            </a:r>
            <a:r>
              <a:rPr lang="zh-CN" altLang="en-US">
                <a:sym typeface="+mn-ea"/>
              </a:rPr>
              <a:t>',num2str(mse_test)]);</a:t>
            </a:r>
            <a:endParaRPr lang="zh-CN" altLang="en-US"/>
          </a:p>
          <a:p>
            <a:r>
              <a:rPr lang="zh-CN" altLang="en-US">
                <a:sym typeface="+mn-ea"/>
              </a:rPr>
              <a:t>legend('</a:t>
            </a:r>
            <a:r>
              <a:rPr lang="en-US" altLang="zh-CN">
                <a:sym typeface="+mn-ea"/>
              </a:rPr>
              <a:t>truth</a:t>
            </a:r>
            <a:r>
              <a:rPr lang="zh-CN" altLang="en-US">
                <a:sym typeface="+mn-ea"/>
              </a:rPr>
              <a:t>','</a:t>
            </a:r>
            <a:r>
              <a:rPr lang="en-US" altLang="zh-CN">
                <a:sym typeface="+mn-ea"/>
              </a:rPr>
              <a:t>test result</a:t>
            </a:r>
            <a:r>
              <a:rPr lang="zh-CN" altLang="en-US">
                <a:sym typeface="+mn-ea"/>
              </a:rPr>
              <a:t>');</a:t>
            </a:r>
            <a:endParaRPr lang="zh-CN" altLang="en-US"/>
          </a:p>
          <a:p>
            <a:endParaRPr lang="zh-CN" altLang="en-US"/>
          </a:p>
        </p:txBody>
      </p:sp>
      <p:pic>
        <p:nvPicPr>
          <p:cNvPr id="4" name="图片 3" descr="Snipaste_2019-10-31_16-05-41"/>
          <p:cNvPicPr>
            <a:picLocks noChangeAspect="1"/>
          </p:cNvPicPr>
          <p:nvPr/>
        </p:nvPicPr>
        <p:blipFill>
          <a:blip r:embed="rId4"/>
          <a:stretch>
            <a:fillRect/>
          </a:stretch>
        </p:blipFill>
        <p:spPr>
          <a:xfrm>
            <a:off x="9018270" y="1249045"/>
            <a:ext cx="1876425" cy="5013325"/>
          </a:xfrm>
          <a:prstGeom prst="rect">
            <a:avLst/>
          </a:prstGeom>
        </p:spPr>
      </p:pic>
    </p:spTree>
    <p:custDataLst>
      <p:tags r:id="rId1"/>
    </p:custDataLst>
    <p:extLst>
      <p:ext uri="{BB962C8B-B14F-4D97-AF65-F5344CB8AC3E}">
        <p14:creationId xmlns:p14="http://schemas.microsoft.com/office/powerpoint/2010/main" val="32903682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255905" y="1076325"/>
            <a:ext cx="11825605" cy="4737100"/>
          </a:xfrm>
        </p:spPr>
        <p:txBody>
          <a:bodyPr/>
          <a:lstStyle/>
          <a:p>
            <a:pPr marL="0" indent="0">
              <a:buNone/>
            </a:pPr>
            <a:endParaRPr lang="en-US" altLang="zh-CN" sz="1400" dirty="0"/>
          </a:p>
          <a:p>
            <a:pPr marL="457200" lvl="1" indent="0">
              <a:buNone/>
            </a:pPr>
            <a:r>
              <a:rPr lang="en-US" altLang="zh-CN" sz="1800" b="0" dirty="0">
                <a:solidFill>
                  <a:srgbClr val="0070C0"/>
                </a:solidFill>
              </a:rPr>
              <a:t>6</a:t>
            </a:r>
            <a:r>
              <a:rPr lang="en-US" altLang="zh-CN" sz="1800" b="0" dirty="0" smtClean="0">
                <a:solidFill>
                  <a:srgbClr val="0070C0"/>
                </a:solidFill>
              </a:rPr>
              <a:t>.3.3 </a:t>
            </a:r>
            <a:r>
              <a:rPr lang="zh-CN" altLang="en-US" sz="1800" b="0" dirty="0">
                <a:solidFill>
                  <a:srgbClr val="0070C0"/>
                </a:solidFill>
              </a:rPr>
              <a:t>结果</a:t>
            </a:r>
            <a:endParaRPr lang="en-US" altLang="zh-CN" sz="1200" b="0" dirty="0"/>
          </a:p>
          <a:p>
            <a:pPr marL="457200" lvl="1" indent="0">
              <a:buNone/>
            </a:pPr>
            <a:endParaRPr lang="en-US" altLang="zh-CN" sz="1600" b="0" dirty="0"/>
          </a:p>
          <a:p>
            <a:pPr marL="457200" lvl="1" indent="0">
              <a:buNone/>
            </a:pPr>
            <a:r>
              <a:rPr lang="en-US" altLang="zh-CN" sz="1600" b="0" dirty="0"/>
              <a:t>                                                                       </a:t>
            </a:r>
          </a:p>
          <a:p>
            <a:pPr lvl="2"/>
            <a:endParaRPr lang="en-US" altLang="zh-CN" sz="1200" b="0" dirty="0"/>
          </a:p>
          <a:p>
            <a:pPr marL="457200" lvl="1" indent="0">
              <a:buNone/>
            </a:pPr>
            <a:endParaRPr lang="en-US" altLang="zh-CN" sz="1600" b="0" dirty="0"/>
          </a:p>
          <a:p>
            <a:pPr marL="457200" lvl="1" indent="0">
              <a:buNone/>
            </a:pPr>
            <a:endParaRPr lang="en-US" altLang="zh-CN" sz="1600" b="0" dirty="0"/>
          </a:p>
          <a:p>
            <a:pPr marL="457200" lvl="1" indent="0">
              <a:buNone/>
            </a:pPr>
            <a:endParaRPr lang="zh-CN" altLang="en-US" sz="1600" b="0" dirty="0"/>
          </a:p>
        </p:txBody>
      </p:sp>
      <p:pic>
        <p:nvPicPr>
          <p:cNvPr id="3" name="图片 2" descr="Snipaste_2019-10-31_16-03-51"/>
          <p:cNvPicPr>
            <a:picLocks noChangeAspect="1"/>
          </p:cNvPicPr>
          <p:nvPr/>
        </p:nvPicPr>
        <p:blipFill>
          <a:blip r:embed="rId3"/>
          <a:stretch>
            <a:fillRect/>
          </a:stretch>
        </p:blipFill>
        <p:spPr>
          <a:xfrm>
            <a:off x="494030" y="1729740"/>
            <a:ext cx="3209290" cy="4530725"/>
          </a:xfrm>
          <a:prstGeom prst="rect">
            <a:avLst/>
          </a:prstGeom>
        </p:spPr>
      </p:pic>
      <p:pic>
        <p:nvPicPr>
          <p:cNvPr id="4" name="图片 3" descr="Snipaste_2019-10-31_16-03-38"/>
          <p:cNvPicPr>
            <a:picLocks noChangeAspect="1"/>
          </p:cNvPicPr>
          <p:nvPr/>
        </p:nvPicPr>
        <p:blipFill>
          <a:blip r:embed="rId4"/>
          <a:stretch>
            <a:fillRect/>
          </a:stretch>
        </p:blipFill>
        <p:spPr>
          <a:xfrm>
            <a:off x="3703320" y="1729740"/>
            <a:ext cx="8108315" cy="4531360"/>
          </a:xfrm>
          <a:prstGeom prst="rect">
            <a:avLst/>
          </a:prstGeom>
        </p:spPr>
      </p:pic>
    </p:spTree>
    <p:extLst>
      <p:ext uri="{BB962C8B-B14F-4D97-AF65-F5344CB8AC3E}">
        <p14:creationId xmlns:p14="http://schemas.microsoft.com/office/powerpoint/2010/main" val="12011115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2"/>
            <a:ext cx="10752667" cy="587189"/>
          </a:xfrm>
        </p:spPr>
        <p:txBody>
          <a:bodyPr/>
          <a:lstStyle/>
          <a:p>
            <a:pPr marL="0" indent="0">
              <a:buNone/>
            </a:pPr>
            <a:r>
              <a:rPr lang="en-US" altLang="zh-CN" dirty="0" smtClean="0"/>
              <a:t>7. </a:t>
            </a:r>
            <a:r>
              <a:rPr lang="zh-CN" altLang="en-US" dirty="0" smtClean="0"/>
              <a:t>总结</a:t>
            </a:r>
            <a:endParaRPr lang="en-US" altLang="zh-CN" dirty="0" smtClean="0"/>
          </a:p>
        </p:txBody>
      </p:sp>
      <p:sp>
        <p:nvSpPr>
          <p:cNvPr id="3" name="文本框 2"/>
          <p:cNvSpPr txBox="1"/>
          <p:nvPr/>
        </p:nvSpPr>
        <p:spPr>
          <a:xfrm>
            <a:off x="936702" y="2419815"/>
            <a:ext cx="9578898" cy="3539430"/>
          </a:xfrm>
          <a:prstGeom prst="rect">
            <a:avLst/>
          </a:prstGeom>
          <a:noFill/>
        </p:spPr>
        <p:txBody>
          <a:bodyPr wrap="square" rtlCol="0">
            <a:spAutoFit/>
          </a:bodyPr>
          <a:lstStyle/>
          <a:p>
            <a:r>
              <a:rPr lang="zh-CN" altLang="en-US" sz="2800" dirty="0" smtClean="0"/>
              <a:t>        </a:t>
            </a:r>
            <a:r>
              <a:rPr lang="en-US" altLang="zh-CN" sz="2800" dirty="0" smtClean="0"/>
              <a:t>ARIMA</a:t>
            </a:r>
            <a:r>
              <a:rPr lang="zh-CN" altLang="en-US" sz="2800" dirty="0" smtClean="0"/>
              <a:t>方法的本质是单变量的回归预测，不能考虑到其它相关变量的影响，因此鲁棒性较差。而另外三种方法是基于监督学习的方法，可以通过相关变量的特征组合，构造有效的特征空间，进而模型通过学习，得到一个较好的预测结果。其中，贝叶斯岭回归方法取得了最好的单步预测效果。但是这些方法很难在多步预测中取得一个很好的效果，因为它们存在严重的误差累积现象，过分依赖前一时刻的预测结果。</a:t>
            </a:r>
            <a:endParaRPr lang="en-US" altLang="zh-CN" sz="2800" dirty="0" smtClean="0"/>
          </a:p>
        </p:txBody>
      </p:sp>
    </p:spTree>
    <p:extLst>
      <p:ext uri="{BB962C8B-B14F-4D97-AF65-F5344CB8AC3E}">
        <p14:creationId xmlns:p14="http://schemas.microsoft.com/office/powerpoint/2010/main" val="16554519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2"/>
            <a:ext cx="10752667" cy="622622"/>
          </a:xfrm>
        </p:spPr>
        <p:txBody>
          <a:bodyPr/>
          <a:lstStyle/>
          <a:p>
            <a:r>
              <a:rPr lang="en-US" altLang="zh-CN" dirty="0" err="1" smtClean="0"/>
              <a:t>Github</a:t>
            </a:r>
            <a:r>
              <a:rPr lang="zh-CN" altLang="en-US" dirty="0" smtClean="0"/>
              <a:t>地址：</a:t>
            </a:r>
            <a:r>
              <a:rPr lang="en-US" altLang="zh-CN" sz="2000" dirty="0"/>
              <a:t>https://github.com/mmmmmmiracle/sda_project</a:t>
            </a:r>
            <a:endParaRPr lang="zh-CN" altLang="en-US" sz="2000" dirty="0"/>
          </a:p>
        </p:txBody>
      </p:sp>
      <p:pic>
        <p:nvPicPr>
          <p:cNvPr id="4" name="图片 3"/>
          <p:cNvPicPr>
            <a:picLocks noChangeAspect="1"/>
          </p:cNvPicPr>
          <p:nvPr/>
        </p:nvPicPr>
        <p:blipFill>
          <a:blip r:embed="rId2"/>
          <a:stretch>
            <a:fillRect/>
          </a:stretch>
        </p:blipFill>
        <p:spPr>
          <a:xfrm>
            <a:off x="3502192" y="2165684"/>
            <a:ext cx="4293051" cy="4021554"/>
          </a:xfrm>
          <a:prstGeom prst="rect">
            <a:avLst/>
          </a:prstGeom>
        </p:spPr>
      </p:pic>
    </p:spTree>
    <p:extLst>
      <p:ext uri="{BB962C8B-B14F-4D97-AF65-F5344CB8AC3E}">
        <p14:creationId xmlns:p14="http://schemas.microsoft.com/office/powerpoint/2010/main" val="13549475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1"/>
          <p:cNvSpPr>
            <a:spLocks noGrp="1"/>
          </p:cNvSpPr>
          <p:nvPr>
            <p:ph idx="13"/>
          </p:nvPr>
        </p:nvSpPr>
        <p:spPr bwMode="auto">
          <a:xfrm>
            <a:off x="1659514" y="2960503"/>
            <a:ext cx="9324172" cy="91481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indent="0" algn="ctr">
              <a:buNone/>
            </a:pPr>
            <a:r>
              <a:rPr lang="en-US" altLang="zh-CN" sz="4800" dirty="0" smtClean="0"/>
              <a:t>Multistep prediction</a:t>
            </a:r>
          </a:p>
        </p:txBody>
      </p:sp>
    </p:spTree>
    <p:extLst>
      <p:ext uri="{BB962C8B-B14F-4D97-AF65-F5344CB8AC3E}">
        <p14:creationId xmlns:p14="http://schemas.microsoft.com/office/powerpoint/2010/main" val="40251234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1"/>
          <p:cNvSpPr>
            <a:spLocks noGrp="1"/>
          </p:cNvSpPr>
          <p:nvPr>
            <p:ph idx="13"/>
          </p:nvPr>
        </p:nvSpPr>
        <p:spPr bwMode="auto">
          <a:xfrm>
            <a:off x="1659514" y="2960503"/>
            <a:ext cx="9324172" cy="91481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indent="0" algn="ctr">
              <a:buNone/>
            </a:pPr>
            <a:r>
              <a:rPr lang="en-US" altLang="zh-CN" sz="4800" dirty="0"/>
              <a:t>2</a:t>
            </a:r>
            <a:r>
              <a:rPr lang="en-US" altLang="zh-CN" sz="4800" dirty="0" smtClean="0"/>
              <a:t>.  </a:t>
            </a:r>
            <a:r>
              <a:rPr lang="zh-CN" altLang="en-US" sz="4800" dirty="0" smtClean="0"/>
              <a:t>特征工程</a:t>
            </a:r>
            <a:endParaRPr lang="en-US" altLang="zh-CN" sz="4800" dirty="0"/>
          </a:p>
        </p:txBody>
      </p:sp>
    </p:spTree>
    <p:extLst>
      <p:ext uri="{BB962C8B-B14F-4D97-AF65-F5344CB8AC3E}">
        <p14:creationId xmlns:p14="http://schemas.microsoft.com/office/powerpoint/2010/main" val="1869957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2"/>
            <a:ext cx="10752667" cy="642577"/>
          </a:xfrm>
        </p:spPr>
        <p:txBody>
          <a:bodyPr/>
          <a:lstStyle/>
          <a:p>
            <a:r>
              <a:rPr lang="en-US" altLang="zh-CN" dirty="0" smtClean="0"/>
              <a:t>Prophet</a:t>
            </a:r>
            <a:endParaRPr lang="zh-CN" altLang="en-US" dirty="0"/>
          </a:p>
        </p:txBody>
      </p:sp>
      <p:sp>
        <p:nvSpPr>
          <p:cNvPr id="6" name="矩形 5"/>
          <p:cNvSpPr/>
          <p:nvPr/>
        </p:nvSpPr>
        <p:spPr>
          <a:xfrm>
            <a:off x="581526" y="2185639"/>
            <a:ext cx="9079832" cy="369332"/>
          </a:xfrm>
          <a:prstGeom prst="rect">
            <a:avLst/>
          </a:prstGeom>
        </p:spPr>
        <p:txBody>
          <a:bodyPr wrap="square">
            <a:spAutoFit/>
          </a:bodyPr>
          <a:lstStyle/>
          <a:p>
            <a:pPr marL="432000" indent="-324000">
              <a:spcBef>
                <a:spcPts val="1417"/>
              </a:spcBef>
              <a:buClr>
                <a:srgbClr val="000000"/>
              </a:buClr>
              <a:buSzPct val="45000"/>
              <a:buFont typeface="Wingdings" charset="2"/>
              <a:buChar char=""/>
            </a:pPr>
            <a:r>
              <a:rPr lang="en-US" altLang="zh-CN" i="1" spc="-1" dirty="0" err="1">
                <a:solidFill>
                  <a:srgbClr val="00864B"/>
                </a:solidFill>
                <a:latin typeface="Arial"/>
              </a:rPr>
              <a:t>y_hat</a:t>
            </a:r>
            <a:r>
              <a:rPr lang="en-US" altLang="zh-CN" i="1" spc="-1" dirty="0">
                <a:solidFill>
                  <a:srgbClr val="00864B"/>
                </a:solidFill>
                <a:latin typeface="Arial"/>
              </a:rPr>
              <a:t> = trend + [ [</a:t>
            </a:r>
            <a:r>
              <a:rPr lang="en-US" altLang="zh-CN" i="1" spc="-1" dirty="0" err="1">
                <a:solidFill>
                  <a:srgbClr val="00864B"/>
                </a:solidFill>
                <a:latin typeface="Arial"/>
              </a:rPr>
              <a:t>daily_seasonality</a:t>
            </a:r>
            <a:r>
              <a:rPr lang="en-US" altLang="zh-CN" i="1" spc="-1" dirty="0">
                <a:solidFill>
                  <a:srgbClr val="00864B"/>
                </a:solidFill>
                <a:latin typeface="Arial"/>
              </a:rPr>
              <a:t>] +[ </a:t>
            </a:r>
            <a:r>
              <a:rPr lang="en-US" altLang="zh-CN" i="1" spc="-1" dirty="0" err="1">
                <a:solidFill>
                  <a:srgbClr val="00864B"/>
                </a:solidFill>
                <a:latin typeface="Arial"/>
              </a:rPr>
              <a:t>weekly_seasonality</a:t>
            </a:r>
            <a:r>
              <a:rPr lang="en-US" altLang="zh-CN" i="1" spc="-1" dirty="0">
                <a:solidFill>
                  <a:srgbClr val="00864B"/>
                </a:solidFill>
                <a:latin typeface="Arial"/>
              </a:rPr>
              <a:t>] +[ </a:t>
            </a:r>
            <a:r>
              <a:rPr lang="en-US" altLang="zh-CN" i="1" spc="-1" dirty="0" err="1">
                <a:solidFill>
                  <a:srgbClr val="00864B"/>
                </a:solidFill>
                <a:latin typeface="Arial"/>
              </a:rPr>
              <a:t>yearly_seasonality</a:t>
            </a:r>
            <a:r>
              <a:rPr lang="en-US" altLang="zh-CN" i="1" spc="-1" dirty="0">
                <a:solidFill>
                  <a:srgbClr val="00864B"/>
                </a:solidFill>
                <a:latin typeface="Arial"/>
              </a:rPr>
              <a:t>] ]</a:t>
            </a:r>
            <a:endParaRPr lang="en-US" altLang="zh-CN" spc="-1" dirty="0">
              <a:solidFill>
                <a:srgbClr val="0066CC"/>
              </a:solidFill>
              <a:latin typeface="Arial"/>
            </a:endParaRPr>
          </a:p>
        </p:txBody>
      </p:sp>
      <p:pic>
        <p:nvPicPr>
          <p:cNvPr id="7" name="图片 6"/>
          <p:cNvPicPr/>
          <p:nvPr/>
        </p:nvPicPr>
        <p:blipFill>
          <a:blip r:embed="rId3"/>
          <a:stretch/>
        </p:blipFill>
        <p:spPr>
          <a:xfrm>
            <a:off x="581526" y="2828216"/>
            <a:ext cx="4836600" cy="2880000"/>
          </a:xfrm>
          <a:prstGeom prst="rect">
            <a:avLst/>
          </a:prstGeom>
          <a:ln>
            <a:noFill/>
          </a:ln>
        </p:spPr>
      </p:pic>
      <p:pic>
        <p:nvPicPr>
          <p:cNvPr id="8" name="图片 7"/>
          <p:cNvPicPr/>
          <p:nvPr/>
        </p:nvPicPr>
        <p:blipFill>
          <a:blip r:embed="rId4"/>
          <a:stretch/>
        </p:blipFill>
        <p:spPr>
          <a:xfrm>
            <a:off x="5413358" y="2878436"/>
            <a:ext cx="4248000" cy="2779560"/>
          </a:xfrm>
          <a:prstGeom prst="rect">
            <a:avLst/>
          </a:prstGeom>
          <a:ln>
            <a:noFill/>
          </a:ln>
        </p:spPr>
      </p:pic>
    </p:spTree>
    <p:extLst>
      <p:ext uri="{BB962C8B-B14F-4D97-AF65-F5344CB8AC3E}">
        <p14:creationId xmlns:p14="http://schemas.microsoft.com/office/powerpoint/2010/main" val="277329301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36837" y="2293640"/>
            <a:ext cx="8189293" cy="461665"/>
          </a:xfrm>
          <a:prstGeom prst="rect">
            <a:avLst/>
          </a:prstGeom>
        </p:spPr>
        <p:txBody>
          <a:bodyPr wrap="none">
            <a:spAutoFit/>
          </a:bodyPr>
          <a:lstStyle/>
          <a:p>
            <a:r>
              <a:rPr lang="zh-CN" altLang="en-US" sz="2400" dirty="0" smtClean="0"/>
              <a:t>越近的信息越有效，较远的信息会带来更多的信息干扰。</a:t>
            </a:r>
            <a:endParaRPr lang="zh-CN" altLang="en-US" sz="2400" dirty="0"/>
          </a:p>
        </p:txBody>
      </p:sp>
      <p:pic>
        <p:nvPicPr>
          <p:cNvPr id="4" name="图片 3"/>
          <p:cNvPicPr/>
          <p:nvPr/>
        </p:nvPicPr>
        <p:blipFill>
          <a:blip r:embed="rId3"/>
          <a:stretch/>
        </p:blipFill>
        <p:spPr>
          <a:xfrm>
            <a:off x="1275702" y="3158287"/>
            <a:ext cx="4480996" cy="2499810"/>
          </a:xfrm>
          <a:prstGeom prst="rect">
            <a:avLst/>
          </a:prstGeom>
          <a:ln>
            <a:noFill/>
          </a:ln>
        </p:spPr>
      </p:pic>
      <p:pic>
        <p:nvPicPr>
          <p:cNvPr id="5" name="图片 4"/>
          <p:cNvPicPr/>
          <p:nvPr/>
        </p:nvPicPr>
        <p:blipFill>
          <a:blip r:embed="rId4"/>
          <a:stretch/>
        </p:blipFill>
        <p:spPr>
          <a:xfrm>
            <a:off x="5449851" y="3050286"/>
            <a:ext cx="4374231" cy="2607811"/>
          </a:xfrm>
          <a:prstGeom prst="rect">
            <a:avLst/>
          </a:prstGeom>
          <a:ln>
            <a:noFill/>
          </a:ln>
        </p:spPr>
      </p:pic>
    </p:spTree>
    <p:extLst>
      <p:ext uri="{BB962C8B-B14F-4D97-AF65-F5344CB8AC3E}">
        <p14:creationId xmlns:p14="http://schemas.microsoft.com/office/powerpoint/2010/main" val="32667549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a:blip r:embed="rId2"/>
          <a:stretch/>
        </p:blipFill>
        <p:spPr>
          <a:xfrm>
            <a:off x="1719847" y="2231753"/>
            <a:ext cx="2735639" cy="1815399"/>
          </a:xfrm>
          <a:prstGeom prst="rect">
            <a:avLst/>
          </a:prstGeom>
          <a:ln>
            <a:noFill/>
          </a:ln>
        </p:spPr>
      </p:pic>
      <p:pic>
        <p:nvPicPr>
          <p:cNvPr id="4" name="图片 3"/>
          <p:cNvPicPr/>
          <p:nvPr/>
        </p:nvPicPr>
        <p:blipFill>
          <a:blip r:embed="rId3"/>
          <a:stretch/>
        </p:blipFill>
        <p:spPr>
          <a:xfrm>
            <a:off x="4858341" y="2167681"/>
            <a:ext cx="2711505" cy="1845271"/>
          </a:xfrm>
          <a:prstGeom prst="rect">
            <a:avLst/>
          </a:prstGeom>
          <a:ln>
            <a:noFill/>
          </a:ln>
        </p:spPr>
      </p:pic>
      <p:pic>
        <p:nvPicPr>
          <p:cNvPr id="5" name="图片 4"/>
          <p:cNvPicPr/>
          <p:nvPr/>
        </p:nvPicPr>
        <p:blipFill>
          <a:blip r:embed="rId4"/>
          <a:stretch/>
        </p:blipFill>
        <p:spPr>
          <a:xfrm>
            <a:off x="7982063" y="2168097"/>
            <a:ext cx="2774504" cy="1847735"/>
          </a:xfrm>
          <a:prstGeom prst="rect">
            <a:avLst/>
          </a:prstGeom>
          <a:ln>
            <a:noFill/>
          </a:ln>
        </p:spPr>
      </p:pic>
      <p:pic>
        <p:nvPicPr>
          <p:cNvPr id="6" name="图片 5"/>
          <p:cNvPicPr/>
          <p:nvPr/>
        </p:nvPicPr>
        <p:blipFill>
          <a:blip r:embed="rId5"/>
          <a:stretch/>
        </p:blipFill>
        <p:spPr>
          <a:xfrm>
            <a:off x="1697279" y="4187779"/>
            <a:ext cx="2758207" cy="1800618"/>
          </a:xfrm>
          <a:prstGeom prst="rect">
            <a:avLst/>
          </a:prstGeom>
          <a:ln>
            <a:noFill/>
          </a:ln>
        </p:spPr>
      </p:pic>
      <p:pic>
        <p:nvPicPr>
          <p:cNvPr id="7" name="图片 6"/>
          <p:cNvPicPr/>
          <p:nvPr/>
        </p:nvPicPr>
        <p:blipFill>
          <a:blip r:embed="rId6"/>
          <a:stretch/>
        </p:blipFill>
        <p:spPr>
          <a:xfrm>
            <a:off x="4862161" y="4196113"/>
            <a:ext cx="2737206" cy="1775364"/>
          </a:xfrm>
          <a:prstGeom prst="rect">
            <a:avLst/>
          </a:prstGeom>
          <a:ln>
            <a:noFill/>
          </a:ln>
        </p:spPr>
      </p:pic>
      <p:pic>
        <p:nvPicPr>
          <p:cNvPr id="8" name="图片 7"/>
          <p:cNvPicPr/>
          <p:nvPr/>
        </p:nvPicPr>
        <p:blipFill>
          <a:blip r:embed="rId7"/>
          <a:stretch/>
        </p:blipFill>
        <p:spPr>
          <a:xfrm>
            <a:off x="7980338" y="4126622"/>
            <a:ext cx="2762908" cy="1847735"/>
          </a:xfrm>
          <a:prstGeom prst="rect">
            <a:avLst/>
          </a:prstGeom>
          <a:ln>
            <a:noFill/>
          </a:ln>
        </p:spPr>
      </p:pic>
      <p:sp>
        <p:nvSpPr>
          <p:cNvPr id="9" name="TextShape 2"/>
          <p:cNvSpPr txBox="1"/>
          <p:nvPr/>
        </p:nvSpPr>
        <p:spPr>
          <a:xfrm>
            <a:off x="1719847" y="5910685"/>
            <a:ext cx="9071640" cy="936000"/>
          </a:xfrm>
          <a:prstGeom prst="rect">
            <a:avLst/>
          </a:prstGeom>
          <a:noFill/>
          <a:ln>
            <a:noFill/>
          </a:ln>
        </p:spPr>
        <p:txBody>
          <a:bodyPr lIns="0" tIns="0" rIns="0" bIns="0"/>
          <a:lstStyle/>
          <a:p>
            <a:pPr marL="432000" indent="-324000">
              <a:spcBef>
                <a:spcPts val="1417"/>
              </a:spcBef>
              <a:buClr>
                <a:srgbClr val="000000"/>
              </a:buClr>
              <a:buSzPct val="45000"/>
              <a:buFont typeface="Wingdings" charset="2"/>
              <a:buChar char=""/>
            </a:pPr>
            <a:r>
              <a:rPr lang="en-US" sz="2000" b="0" strike="noStrike" spc="-1" dirty="0">
                <a:solidFill>
                  <a:srgbClr val="0066CC"/>
                </a:solidFill>
                <a:latin typeface="Arial"/>
              </a:rPr>
              <a:t>……</a:t>
            </a:r>
          </a:p>
          <a:p>
            <a:pPr marL="864000" lvl="1" indent="-324000">
              <a:spcBef>
                <a:spcPts val="1134"/>
              </a:spcBef>
              <a:buClr>
                <a:srgbClr val="000000"/>
              </a:buClr>
              <a:buSzPct val="75000"/>
              <a:buFont typeface="Symbol" charset="2"/>
              <a:buChar char=""/>
            </a:pPr>
            <a:endParaRPr lang="en-US" sz="2000" b="0" strike="noStrike" spc="-1" dirty="0">
              <a:solidFill>
                <a:srgbClr val="0066CC"/>
              </a:solidFill>
              <a:latin typeface="Arial"/>
            </a:endParaRPr>
          </a:p>
          <a:p>
            <a:pPr marL="432000" indent="-324000">
              <a:spcBef>
                <a:spcPts val="1417"/>
              </a:spcBef>
              <a:buClr>
                <a:srgbClr val="000000"/>
              </a:buClr>
              <a:buSzPct val="45000"/>
              <a:buFont typeface="Wingdings" charset="2"/>
              <a:buChar char=""/>
            </a:pPr>
            <a:endParaRPr lang="en-US" sz="2000" b="0" strike="noStrike" spc="-1" dirty="0">
              <a:solidFill>
                <a:srgbClr val="0066CC"/>
              </a:solidFill>
              <a:latin typeface="Arial"/>
            </a:endParaRPr>
          </a:p>
        </p:txBody>
      </p:sp>
      <p:sp>
        <p:nvSpPr>
          <p:cNvPr id="2"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smtClean="0">
                <a:ln>
                  <a:noFill/>
                </a:ln>
                <a:solidFill>
                  <a:srgbClr val="B8BFC6"/>
                </a:solidFill>
                <a:effectLst/>
                <a:latin typeface="Arial" panose="020B0604020202020204" pitchFamily="34" charset="0"/>
                <a:ea typeface="Helvetica Neue"/>
              </a:rPr>
              <a:t>$\sum_{e^{-days}}$</a:t>
            </a:r>
            <a:r>
              <a:rPr kumimoji="0" lang="zh-CN" altLang="zh-CN" sz="800" b="0" i="0" u="none" strike="noStrike" cap="none" normalizeH="0" baseline="0" smtClean="0">
                <a:ln>
                  <a:noFill/>
                </a:ln>
                <a:solidFill>
                  <a:schemeClr val="tx1"/>
                </a:solidFill>
                <a:effectLst/>
                <a:latin typeface="Arial" panose="020B0604020202020204" pitchFamily="34" charset="0"/>
              </a:rPr>
              <a:t> </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
        <p:nvSpPr>
          <p:cNvPr id="10" name="矩形 9"/>
          <p:cNvSpPr/>
          <p:nvPr/>
        </p:nvSpPr>
        <p:spPr>
          <a:xfrm>
            <a:off x="912851" y="1553231"/>
            <a:ext cx="4185761" cy="461665"/>
          </a:xfrm>
          <a:prstGeom prst="rect">
            <a:avLst/>
          </a:prstGeom>
        </p:spPr>
        <p:txBody>
          <a:bodyPr wrap="none">
            <a:spAutoFit/>
          </a:bodyPr>
          <a:lstStyle/>
          <a:p>
            <a:r>
              <a:rPr lang="zh-CN" altLang="en-US" sz="2400" dirty="0" smtClean="0"/>
              <a:t>信息越多，干扰信息也越多。</a:t>
            </a:r>
            <a:endParaRPr lang="zh-CN" altLang="en-US" sz="2400" dirty="0"/>
          </a:p>
        </p:txBody>
      </p:sp>
    </p:spTree>
    <p:extLst>
      <p:ext uri="{BB962C8B-B14F-4D97-AF65-F5344CB8AC3E}">
        <p14:creationId xmlns:p14="http://schemas.microsoft.com/office/powerpoint/2010/main" val="394262229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rotWithShape="1">
          <a:blip r:embed="rId3"/>
          <a:srcRect l="-46" t="-70" b="49445"/>
          <a:stretch/>
        </p:blipFill>
        <p:spPr>
          <a:xfrm>
            <a:off x="2355742" y="1454847"/>
            <a:ext cx="9562012" cy="4663440"/>
          </a:xfrm>
          <a:prstGeom prst="rect">
            <a:avLst/>
          </a:prstGeom>
          <a:ln>
            <a:noFill/>
          </a:ln>
        </p:spPr>
      </p:pic>
      <p:sp>
        <p:nvSpPr>
          <p:cNvPr id="4" name="矩形 3"/>
          <p:cNvSpPr/>
          <p:nvPr/>
        </p:nvSpPr>
        <p:spPr>
          <a:xfrm>
            <a:off x="0" y="2261006"/>
            <a:ext cx="2031325" cy="461665"/>
          </a:xfrm>
          <a:prstGeom prst="rect">
            <a:avLst/>
          </a:prstGeom>
        </p:spPr>
        <p:txBody>
          <a:bodyPr wrap="none">
            <a:spAutoFit/>
          </a:bodyPr>
          <a:lstStyle/>
          <a:p>
            <a:r>
              <a:rPr lang="zh-CN" altLang="en-US" sz="2400" dirty="0" smtClean="0"/>
              <a:t>权重分配策略</a:t>
            </a:r>
            <a:endParaRPr lang="zh-CN" altLang="en-US" sz="2400" dirty="0"/>
          </a:p>
        </p:txBody>
      </p:sp>
      <p:pic>
        <p:nvPicPr>
          <p:cNvPr id="5" name="图片 4"/>
          <p:cNvPicPr>
            <a:picLocks noChangeAspect="1"/>
          </p:cNvPicPr>
          <p:nvPr/>
        </p:nvPicPr>
        <p:blipFill>
          <a:blip r:embed="rId4"/>
          <a:stretch>
            <a:fillRect/>
          </a:stretch>
        </p:blipFill>
        <p:spPr>
          <a:xfrm>
            <a:off x="0" y="2767666"/>
            <a:ext cx="2031325" cy="1054093"/>
          </a:xfrm>
          <a:prstGeom prst="rect">
            <a:avLst/>
          </a:prstGeom>
        </p:spPr>
      </p:pic>
      <p:sp>
        <p:nvSpPr>
          <p:cNvPr id="6" name="矩形 5"/>
          <p:cNvSpPr/>
          <p:nvPr/>
        </p:nvSpPr>
        <p:spPr>
          <a:xfrm>
            <a:off x="0" y="4087223"/>
            <a:ext cx="2113912" cy="461665"/>
          </a:xfrm>
          <a:prstGeom prst="rect">
            <a:avLst/>
          </a:prstGeom>
        </p:spPr>
        <p:txBody>
          <a:bodyPr wrap="none">
            <a:spAutoFit/>
          </a:bodyPr>
          <a:lstStyle/>
          <a:p>
            <a:r>
              <a:rPr lang="zh-CN" altLang="en-US" sz="2400" dirty="0" smtClean="0"/>
              <a:t>当</a:t>
            </a:r>
            <a:r>
              <a:rPr lang="en-US" altLang="zh-CN" sz="2400" dirty="0" err="1" smtClean="0"/>
              <a:t>maxday</a:t>
            </a:r>
            <a:r>
              <a:rPr lang="en-US" altLang="zh-CN" sz="2400" dirty="0" smtClean="0"/>
              <a:t>=2</a:t>
            </a:r>
            <a:r>
              <a:rPr lang="zh-CN" altLang="en-US" sz="2400" dirty="0" smtClean="0"/>
              <a:t>时</a:t>
            </a:r>
            <a:endParaRPr lang="zh-CN" altLang="en-US" sz="2400" dirty="0"/>
          </a:p>
        </p:txBody>
      </p:sp>
      <p:pic>
        <p:nvPicPr>
          <p:cNvPr id="7" name="图片 6"/>
          <p:cNvPicPr>
            <a:picLocks noChangeAspect="1"/>
          </p:cNvPicPr>
          <p:nvPr/>
        </p:nvPicPr>
        <p:blipFill>
          <a:blip r:embed="rId5"/>
          <a:stretch>
            <a:fillRect/>
          </a:stretch>
        </p:blipFill>
        <p:spPr>
          <a:xfrm>
            <a:off x="240849" y="4675345"/>
            <a:ext cx="1790476" cy="1238095"/>
          </a:xfrm>
          <a:prstGeom prst="rect">
            <a:avLst/>
          </a:prstGeom>
        </p:spPr>
      </p:pic>
    </p:spTree>
    <p:extLst>
      <p:ext uri="{BB962C8B-B14F-4D97-AF65-F5344CB8AC3E}">
        <p14:creationId xmlns:p14="http://schemas.microsoft.com/office/powerpoint/2010/main" val="331148205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2"/>
            <a:ext cx="10752667" cy="622622"/>
          </a:xfrm>
        </p:spPr>
        <p:txBody>
          <a:bodyPr/>
          <a:lstStyle/>
          <a:p>
            <a:r>
              <a:rPr lang="en-US" altLang="zh-CN" dirty="0" smtClean="0"/>
              <a:t>Seq2seq</a:t>
            </a:r>
            <a:endParaRPr lang="zh-CN" altLang="en-US" dirty="0"/>
          </a:p>
        </p:txBody>
      </p:sp>
      <p:pic>
        <p:nvPicPr>
          <p:cNvPr id="4" name="图片 3"/>
          <p:cNvPicPr/>
          <p:nvPr/>
        </p:nvPicPr>
        <p:blipFill>
          <a:blip r:embed="rId2"/>
          <a:stretch/>
        </p:blipFill>
        <p:spPr>
          <a:xfrm>
            <a:off x="476211" y="2584898"/>
            <a:ext cx="2533320" cy="2552400"/>
          </a:xfrm>
          <a:prstGeom prst="rect">
            <a:avLst/>
          </a:prstGeom>
          <a:ln>
            <a:noFill/>
          </a:ln>
        </p:spPr>
      </p:pic>
      <p:sp>
        <p:nvSpPr>
          <p:cNvPr id="10" name="TextShape 2"/>
          <p:cNvSpPr txBox="1"/>
          <p:nvPr/>
        </p:nvSpPr>
        <p:spPr>
          <a:xfrm>
            <a:off x="3009531" y="2884172"/>
            <a:ext cx="3600000" cy="360000"/>
          </a:xfrm>
          <a:prstGeom prst="rect">
            <a:avLst/>
          </a:prstGeom>
          <a:noFill/>
          <a:ln>
            <a:noFill/>
          </a:ln>
        </p:spPr>
        <p:txBody>
          <a:bodyPr lIns="0" tIns="0" rIns="0" bIns="0"/>
          <a:lstStyle/>
          <a:p>
            <a:pPr marL="432000" indent="-324000">
              <a:spcBef>
                <a:spcPts val="1417"/>
              </a:spcBef>
              <a:buClr>
                <a:srgbClr val="000000"/>
              </a:buClr>
              <a:buSzPct val="45000"/>
              <a:buFont typeface="Wingdings" charset="2"/>
              <a:buChar char=""/>
            </a:pPr>
            <a:r>
              <a:rPr lang="en-US" sz="2000" b="0" strike="noStrike" spc="-1" dirty="0">
                <a:solidFill>
                  <a:srgbClr val="0066CC"/>
                </a:solidFill>
                <a:latin typeface="Arial"/>
              </a:rPr>
              <a:t>Encoder</a:t>
            </a:r>
          </a:p>
          <a:p>
            <a:pPr marL="864000" lvl="1" indent="-324000">
              <a:spcBef>
                <a:spcPts val="1134"/>
              </a:spcBef>
              <a:buClr>
                <a:srgbClr val="000000"/>
              </a:buClr>
              <a:buSzPct val="75000"/>
              <a:buFont typeface="Symbol" charset="2"/>
              <a:buChar char=""/>
            </a:pPr>
            <a:endParaRPr lang="en-US" sz="2000" b="0" strike="noStrike" spc="-1" dirty="0">
              <a:solidFill>
                <a:srgbClr val="0066CC"/>
              </a:solidFill>
              <a:latin typeface="Arial"/>
            </a:endParaRPr>
          </a:p>
          <a:p>
            <a:pPr marL="432000" indent="-324000">
              <a:spcBef>
                <a:spcPts val="1417"/>
              </a:spcBef>
              <a:buClr>
                <a:srgbClr val="000000"/>
              </a:buClr>
              <a:buSzPct val="45000"/>
              <a:buFont typeface="Wingdings" charset="2"/>
              <a:buChar char=""/>
            </a:pPr>
            <a:endParaRPr lang="en-US" sz="2000" b="0" strike="noStrike" spc="-1" dirty="0">
              <a:solidFill>
                <a:srgbClr val="0066CC"/>
              </a:solidFill>
              <a:latin typeface="Arial"/>
            </a:endParaRPr>
          </a:p>
        </p:txBody>
      </p:sp>
      <p:sp>
        <p:nvSpPr>
          <p:cNvPr id="11" name="TextShape 5"/>
          <p:cNvSpPr txBox="1"/>
          <p:nvPr/>
        </p:nvSpPr>
        <p:spPr>
          <a:xfrm>
            <a:off x="3009531" y="4144172"/>
            <a:ext cx="3600000" cy="360000"/>
          </a:xfrm>
          <a:prstGeom prst="rect">
            <a:avLst/>
          </a:prstGeom>
          <a:noFill/>
          <a:ln>
            <a:noFill/>
          </a:ln>
        </p:spPr>
        <p:txBody>
          <a:bodyPr lIns="0" tIns="0" rIns="0" bIns="0"/>
          <a:lstStyle/>
          <a:p>
            <a:pPr marL="432000" indent="-324000">
              <a:spcBef>
                <a:spcPts val="1417"/>
              </a:spcBef>
              <a:buClr>
                <a:srgbClr val="000000"/>
              </a:buClr>
              <a:buSzPct val="45000"/>
              <a:buFont typeface="Wingdings" charset="2"/>
              <a:buChar char=""/>
            </a:pPr>
            <a:r>
              <a:rPr lang="en-US" sz="2000" b="0" strike="noStrike" spc="-1" dirty="0">
                <a:solidFill>
                  <a:srgbClr val="0066CC"/>
                </a:solidFill>
                <a:latin typeface="Arial"/>
              </a:rPr>
              <a:t>Decoder</a:t>
            </a:r>
          </a:p>
          <a:p>
            <a:pPr marL="864000" lvl="1" indent="-324000">
              <a:spcBef>
                <a:spcPts val="1134"/>
              </a:spcBef>
              <a:buClr>
                <a:srgbClr val="000000"/>
              </a:buClr>
              <a:buSzPct val="75000"/>
              <a:buFont typeface="Symbol" charset="2"/>
              <a:buChar char=""/>
            </a:pPr>
            <a:endParaRPr lang="en-US" sz="2000" b="0" strike="noStrike" spc="-1" dirty="0">
              <a:solidFill>
                <a:srgbClr val="0066CC"/>
              </a:solidFill>
              <a:latin typeface="Arial"/>
            </a:endParaRPr>
          </a:p>
          <a:p>
            <a:pPr marL="864000" lvl="1" indent="-324000">
              <a:spcBef>
                <a:spcPts val="1134"/>
              </a:spcBef>
              <a:buClr>
                <a:srgbClr val="000000"/>
              </a:buClr>
              <a:buSzPct val="75000"/>
              <a:buFont typeface="Symbol" charset="2"/>
              <a:buChar char=""/>
            </a:pPr>
            <a:endParaRPr lang="en-US" sz="2000" b="0" strike="noStrike" spc="-1" dirty="0">
              <a:solidFill>
                <a:srgbClr val="0066CC"/>
              </a:solidFill>
              <a:latin typeface="Arial"/>
            </a:endParaRPr>
          </a:p>
          <a:p>
            <a:pPr marL="108000">
              <a:spcBef>
                <a:spcPts val="1417"/>
              </a:spcBef>
              <a:buClr>
                <a:srgbClr val="000000"/>
              </a:buClr>
              <a:buSzPct val="45000"/>
            </a:pPr>
            <a:endParaRPr lang="en-US" sz="2000" b="0" strike="noStrike" spc="-1" dirty="0">
              <a:solidFill>
                <a:srgbClr val="0066CC"/>
              </a:solidFill>
              <a:latin typeface="Arial"/>
            </a:endParaRPr>
          </a:p>
        </p:txBody>
      </p:sp>
      <p:pic>
        <p:nvPicPr>
          <p:cNvPr id="12" name="图片 11"/>
          <p:cNvPicPr/>
          <p:nvPr/>
        </p:nvPicPr>
        <p:blipFill>
          <a:blip r:embed="rId3"/>
          <a:stretch/>
        </p:blipFill>
        <p:spPr>
          <a:xfrm>
            <a:off x="3441531" y="3244172"/>
            <a:ext cx="1631880" cy="360000"/>
          </a:xfrm>
          <a:prstGeom prst="rect">
            <a:avLst/>
          </a:prstGeom>
          <a:ln>
            <a:noFill/>
          </a:ln>
        </p:spPr>
      </p:pic>
      <p:pic>
        <p:nvPicPr>
          <p:cNvPr id="13" name="图片 12"/>
          <p:cNvPicPr/>
          <p:nvPr/>
        </p:nvPicPr>
        <p:blipFill>
          <a:blip r:embed="rId4"/>
          <a:stretch/>
        </p:blipFill>
        <p:spPr>
          <a:xfrm>
            <a:off x="3405531" y="3625772"/>
            <a:ext cx="2194920" cy="374400"/>
          </a:xfrm>
          <a:prstGeom prst="rect">
            <a:avLst/>
          </a:prstGeom>
          <a:ln>
            <a:noFill/>
          </a:ln>
        </p:spPr>
      </p:pic>
      <p:pic>
        <p:nvPicPr>
          <p:cNvPr id="14" name="图片 13"/>
          <p:cNvPicPr/>
          <p:nvPr/>
        </p:nvPicPr>
        <p:blipFill>
          <a:blip r:embed="rId5"/>
          <a:stretch/>
        </p:blipFill>
        <p:spPr>
          <a:xfrm>
            <a:off x="3405531" y="4504532"/>
            <a:ext cx="2211840" cy="395640"/>
          </a:xfrm>
          <a:prstGeom prst="rect">
            <a:avLst/>
          </a:prstGeom>
          <a:ln>
            <a:noFill/>
          </a:ln>
        </p:spPr>
      </p:pic>
      <p:pic>
        <p:nvPicPr>
          <p:cNvPr id="9" name="图片 8"/>
          <p:cNvPicPr/>
          <p:nvPr/>
        </p:nvPicPr>
        <p:blipFill>
          <a:blip r:embed="rId6"/>
          <a:stretch/>
        </p:blipFill>
        <p:spPr>
          <a:xfrm>
            <a:off x="6052523" y="3002897"/>
            <a:ext cx="5401540" cy="1897275"/>
          </a:xfrm>
          <a:prstGeom prst="rect">
            <a:avLst/>
          </a:prstGeom>
          <a:ln>
            <a:noFill/>
          </a:ln>
        </p:spPr>
      </p:pic>
      <p:sp>
        <p:nvSpPr>
          <p:cNvPr id="15" name="矩形 14"/>
          <p:cNvSpPr/>
          <p:nvPr/>
        </p:nvSpPr>
        <p:spPr>
          <a:xfrm>
            <a:off x="1189642" y="5325679"/>
            <a:ext cx="2751074" cy="461665"/>
          </a:xfrm>
          <a:prstGeom prst="rect">
            <a:avLst/>
          </a:prstGeom>
        </p:spPr>
        <p:txBody>
          <a:bodyPr wrap="none">
            <a:spAutoFit/>
          </a:bodyPr>
          <a:lstStyle/>
          <a:p>
            <a:r>
              <a:rPr lang="zh-CN" altLang="en-US" sz="2400"/>
              <a:t>经典的</a:t>
            </a:r>
            <a:r>
              <a:rPr lang="en-US" altLang="zh-CN" sz="2400"/>
              <a:t>seq2seq</a:t>
            </a:r>
            <a:r>
              <a:rPr lang="zh-CN" altLang="en-US" sz="2400"/>
              <a:t>模型</a:t>
            </a:r>
            <a:endParaRPr lang="zh-CN" altLang="en-US" sz="2400" dirty="0"/>
          </a:p>
        </p:txBody>
      </p:sp>
      <p:sp>
        <p:nvSpPr>
          <p:cNvPr id="16" name="矩形 15"/>
          <p:cNvSpPr/>
          <p:nvPr/>
        </p:nvSpPr>
        <p:spPr>
          <a:xfrm>
            <a:off x="6609531" y="5137298"/>
            <a:ext cx="4598054" cy="830997"/>
          </a:xfrm>
          <a:prstGeom prst="rect">
            <a:avLst/>
          </a:prstGeom>
        </p:spPr>
        <p:txBody>
          <a:bodyPr wrap="none">
            <a:spAutoFit/>
          </a:bodyPr>
          <a:lstStyle/>
          <a:p>
            <a:r>
              <a:rPr lang="en-US" altLang="zh-CN" sz="2400" dirty="0" err="1" smtClean="0"/>
              <a:t>Kaggle</a:t>
            </a:r>
            <a:r>
              <a:rPr lang="zh-CN" altLang="en-US" sz="2400" dirty="0" smtClean="0"/>
              <a:t>竞赛冠军解决方案</a:t>
            </a:r>
            <a:endParaRPr lang="en-US" altLang="zh-CN" sz="2400" dirty="0" smtClean="0"/>
          </a:p>
          <a:p>
            <a:r>
              <a:rPr lang="en-US" altLang="zh-CN" sz="2400" dirty="0">
                <a:hlinkClick r:id="rId7"/>
              </a:rPr>
              <a:t>Web Traffic Time Series Forecasting</a:t>
            </a:r>
            <a:endParaRPr lang="zh-CN" altLang="en-US" sz="2400" dirty="0"/>
          </a:p>
        </p:txBody>
      </p:sp>
    </p:spTree>
    <p:extLst>
      <p:ext uri="{BB962C8B-B14F-4D97-AF65-F5344CB8AC3E}">
        <p14:creationId xmlns:p14="http://schemas.microsoft.com/office/powerpoint/2010/main" val="325011457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91527" y="1403433"/>
            <a:ext cx="2339102" cy="461665"/>
          </a:xfrm>
          <a:prstGeom prst="rect">
            <a:avLst/>
          </a:prstGeom>
        </p:spPr>
        <p:txBody>
          <a:bodyPr wrap="none">
            <a:spAutoFit/>
          </a:bodyPr>
          <a:lstStyle/>
          <a:p>
            <a:pPr eaLnBrk="0" fontAlgn="base" hangingPunct="0">
              <a:spcBef>
                <a:spcPct val="20000"/>
              </a:spcBef>
              <a:spcAft>
                <a:spcPct val="0"/>
              </a:spcAft>
            </a:pPr>
            <a:r>
              <a:rPr lang="zh-CN" altLang="en-US" sz="2400" b="1" dirty="0" smtClean="0">
                <a:solidFill>
                  <a:srgbClr val="00478B"/>
                </a:solidFill>
                <a:latin typeface="微软雅黑" pitchFamily="34" charset="-122"/>
                <a:ea typeface="微软雅黑" pitchFamily="34" charset="-122"/>
              </a:rPr>
              <a:t>我们的模型结构</a:t>
            </a:r>
            <a:endParaRPr lang="en-US" altLang="zh-CN" sz="2400" b="1" dirty="0">
              <a:solidFill>
                <a:srgbClr val="00478B"/>
              </a:solidFill>
              <a:latin typeface="微软雅黑" pitchFamily="34" charset="-122"/>
              <a:ea typeface="微软雅黑"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240" y="2093697"/>
            <a:ext cx="11087319" cy="3849903"/>
          </a:xfrm>
          <a:prstGeom prst="rect">
            <a:avLst/>
          </a:prstGeom>
        </p:spPr>
      </p:pic>
    </p:spTree>
    <p:extLst>
      <p:ext uri="{BB962C8B-B14F-4D97-AF65-F5344CB8AC3E}">
        <p14:creationId xmlns:p14="http://schemas.microsoft.com/office/powerpoint/2010/main" val="131040990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2"/>
            <a:ext cx="10752667" cy="574496"/>
          </a:xfrm>
        </p:spPr>
        <p:txBody>
          <a:bodyPr/>
          <a:lstStyle/>
          <a:p>
            <a:r>
              <a:rPr lang="zh-CN" altLang="en-US" dirty="0" smtClean="0"/>
              <a:t>预测效果</a:t>
            </a:r>
            <a:endParaRPr lang="zh-CN" altLang="en-US" dirty="0"/>
          </a:p>
        </p:txBody>
      </p:sp>
      <p:pic>
        <p:nvPicPr>
          <p:cNvPr id="3" name="图片 2"/>
          <p:cNvPicPr>
            <a:picLocks noChangeAspect="1"/>
          </p:cNvPicPr>
          <p:nvPr/>
        </p:nvPicPr>
        <p:blipFill>
          <a:blip r:embed="rId2"/>
          <a:stretch>
            <a:fillRect/>
          </a:stretch>
        </p:blipFill>
        <p:spPr>
          <a:xfrm>
            <a:off x="476211" y="2275268"/>
            <a:ext cx="11523208" cy="3809182"/>
          </a:xfrm>
          <a:prstGeom prst="rect">
            <a:avLst/>
          </a:prstGeom>
        </p:spPr>
      </p:pic>
    </p:spTree>
    <p:extLst>
      <p:ext uri="{BB962C8B-B14F-4D97-AF65-F5344CB8AC3E}">
        <p14:creationId xmlns:p14="http://schemas.microsoft.com/office/powerpoint/2010/main" val="320825593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00989" y="2172653"/>
            <a:ext cx="11523600" cy="3866621"/>
          </a:xfrm>
          <a:prstGeom prst="rect">
            <a:avLst/>
          </a:prstGeom>
        </p:spPr>
      </p:pic>
    </p:spTree>
    <p:extLst>
      <p:ext uri="{BB962C8B-B14F-4D97-AF65-F5344CB8AC3E}">
        <p14:creationId xmlns:p14="http://schemas.microsoft.com/office/powerpoint/2010/main" val="233481761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64279" y="2343211"/>
            <a:ext cx="11523600" cy="3834419"/>
          </a:xfrm>
          <a:prstGeom prst="rect">
            <a:avLst/>
          </a:prstGeom>
        </p:spPr>
      </p:pic>
    </p:spTree>
    <p:extLst>
      <p:ext uri="{BB962C8B-B14F-4D97-AF65-F5344CB8AC3E}">
        <p14:creationId xmlns:p14="http://schemas.microsoft.com/office/powerpoint/2010/main" val="352383094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2"/>
            <a:ext cx="10752667" cy="622622"/>
          </a:xfrm>
        </p:spPr>
        <p:txBody>
          <a:bodyPr/>
          <a:lstStyle/>
          <a:p>
            <a:r>
              <a:rPr lang="en-US" altLang="zh-CN" dirty="0" err="1" smtClean="0"/>
              <a:t>LSTNet</a:t>
            </a:r>
            <a:r>
              <a:rPr lang="en-US" altLang="zh-CN" dirty="0" smtClean="0"/>
              <a:t>(</a:t>
            </a:r>
            <a:r>
              <a:rPr lang="en-US" altLang="zh-CN" sz="2800" dirty="0">
                <a:hlinkClick r:id="rId2"/>
              </a:rPr>
              <a:t>Long- and Short-term Time-series network</a:t>
            </a:r>
            <a:r>
              <a:rPr lang="en-US" altLang="zh-CN" dirty="0" smtClean="0"/>
              <a:t>)</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4697" y="2359250"/>
            <a:ext cx="8895693" cy="3817443"/>
          </a:xfrm>
          <a:prstGeom prst="rect">
            <a:avLst/>
          </a:prstGeom>
        </p:spPr>
      </p:pic>
    </p:spTree>
    <p:extLst>
      <p:ext uri="{BB962C8B-B14F-4D97-AF65-F5344CB8AC3E}">
        <p14:creationId xmlns:p14="http://schemas.microsoft.com/office/powerpoint/2010/main" val="21472757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2"/>
            <a:ext cx="10752667" cy="620275"/>
          </a:xfrm>
        </p:spPr>
        <p:txBody>
          <a:bodyPr/>
          <a:lstStyle/>
          <a:p>
            <a:pPr marL="0" indent="0">
              <a:buNone/>
            </a:pPr>
            <a:r>
              <a:rPr lang="en-US" altLang="zh-CN" dirty="0" smtClean="0"/>
              <a:t>2.1 </a:t>
            </a:r>
            <a:r>
              <a:rPr lang="zh-CN" altLang="en-US" dirty="0" smtClean="0"/>
              <a:t>数据概览</a:t>
            </a:r>
            <a:endParaRPr lang="zh-CN" altLang="en-US" dirty="0"/>
          </a:p>
        </p:txBody>
      </p:sp>
      <p:pic>
        <p:nvPicPr>
          <p:cNvPr id="3" name="图片 2"/>
          <p:cNvPicPr>
            <a:picLocks noChangeAspect="1"/>
          </p:cNvPicPr>
          <p:nvPr/>
        </p:nvPicPr>
        <p:blipFill>
          <a:blip r:embed="rId3"/>
          <a:stretch>
            <a:fillRect/>
          </a:stretch>
        </p:blipFill>
        <p:spPr>
          <a:xfrm>
            <a:off x="5275352" y="2103180"/>
            <a:ext cx="5865890" cy="2037915"/>
          </a:xfrm>
          <a:prstGeom prst="rect">
            <a:avLst/>
          </a:prstGeom>
        </p:spPr>
      </p:pic>
      <p:pic>
        <p:nvPicPr>
          <p:cNvPr id="4" name="图片 3"/>
          <p:cNvPicPr>
            <a:picLocks noChangeAspect="1"/>
          </p:cNvPicPr>
          <p:nvPr/>
        </p:nvPicPr>
        <p:blipFill>
          <a:blip r:embed="rId4"/>
          <a:stretch>
            <a:fillRect/>
          </a:stretch>
        </p:blipFill>
        <p:spPr>
          <a:xfrm>
            <a:off x="5390146" y="4133571"/>
            <a:ext cx="5751095" cy="2085561"/>
          </a:xfrm>
          <a:prstGeom prst="rect">
            <a:avLst/>
          </a:prstGeom>
        </p:spPr>
      </p:pic>
      <p:pic>
        <p:nvPicPr>
          <p:cNvPr id="6" name="图片 5"/>
          <p:cNvPicPr>
            <a:picLocks noChangeAspect="1"/>
          </p:cNvPicPr>
          <p:nvPr/>
        </p:nvPicPr>
        <p:blipFill>
          <a:blip r:embed="rId5"/>
          <a:stretch>
            <a:fillRect/>
          </a:stretch>
        </p:blipFill>
        <p:spPr>
          <a:xfrm>
            <a:off x="476211" y="2438333"/>
            <a:ext cx="4076190" cy="3390476"/>
          </a:xfrm>
          <a:prstGeom prst="rect">
            <a:avLst/>
          </a:prstGeom>
        </p:spPr>
      </p:pic>
    </p:spTree>
    <p:extLst>
      <p:ext uri="{BB962C8B-B14F-4D97-AF65-F5344CB8AC3E}">
        <p14:creationId xmlns:p14="http://schemas.microsoft.com/office/powerpoint/2010/main" val="248462864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2"/>
            <a:ext cx="10752667" cy="574496"/>
          </a:xfrm>
        </p:spPr>
        <p:txBody>
          <a:bodyPr/>
          <a:lstStyle/>
          <a:p>
            <a:r>
              <a:rPr lang="zh-CN" altLang="en-US" dirty="0" smtClean="0"/>
              <a:t>预测效果</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495" y="2206416"/>
            <a:ext cx="9178769" cy="3954150"/>
          </a:xfrm>
          <a:prstGeom prst="rect">
            <a:avLst/>
          </a:prstGeom>
        </p:spPr>
      </p:pic>
    </p:spTree>
    <p:extLst>
      <p:ext uri="{BB962C8B-B14F-4D97-AF65-F5344CB8AC3E}">
        <p14:creationId xmlns:p14="http://schemas.microsoft.com/office/powerpoint/2010/main" val="93779041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2"/>
            <a:ext cx="10752667" cy="622622"/>
          </a:xfrm>
        </p:spPr>
        <p:txBody>
          <a:bodyPr/>
          <a:lstStyle/>
          <a:p>
            <a:r>
              <a:rPr lang="en-US" altLang="zh-CN" dirty="0" err="1" smtClean="0"/>
              <a:t>Github</a:t>
            </a:r>
            <a:r>
              <a:rPr lang="zh-CN" altLang="en-US" dirty="0" smtClean="0"/>
              <a:t>地址：</a:t>
            </a:r>
            <a:r>
              <a:rPr lang="en-US" altLang="zh-CN" sz="2000" dirty="0"/>
              <a:t>https://github.com/mmmmmmiracle/sda_project</a:t>
            </a:r>
            <a:endParaRPr lang="zh-CN" altLang="en-US" sz="2000" dirty="0"/>
          </a:p>
        </p:txBody>
      </p:sp>
      <p:pic>
        <p:nvPicPr>
          <p:cNvPr id="4" name="图片 3"/>
          <p:cNvPicPr>
            <a:picLocks noChangeAspect="1"/>
          </p:cNvPicPr>
          <p:nvPr/>
        </p:nvPicPr>
        <p:blipFill>
          <a:blip r:embed="rId2"/>
          <a:stretch>
            <a:fillRect/>
          </a:stretch>
        </p:blipFill>
        <p:spPr>
          <a:xfrm>
            <a:off x="3502192" y="2165684"/>
            <a:ext cx="4293051" cy="4021554"/>
          </a:xfrm>
          <a:prstGeom prst="rect">
            <a:avLst/>
          </a:prstGeom>
        </p:spPr>
      </p:pic>
    </p:spTree>
    <p:extLst>
      <p:ext uri="{BB962C8B-B14F-4D97-AF65-F5344CB8AC3E}">
        <p14:creationId xmlns:p14="http://schemas.microsoft.com/office/powerpoint/2010/main" val="19495102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1"/>
          <p:cNvSpPr>
            <a:spLocks noGrp="1"/>
          </p:cNvSpPr>
          <p:nvPr>
            <p:ph idx="13"/>
          </p:nvPr>
        </p:nvSpPr>
        <p:spPr bwMode="auto">
          <a:xfrm>
            <a:off x="1659514" y="1469160"/>
            <a:ext cx="9359468" cy="381404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lgn="ctr">
              <a:buNone/>
            </a:pPr>
            <a:endParaRPr lang="en-US" altLang="zh-CN" sz="4800" dirty="0"/>
          </a:p>
          <a:p>
            <a:pPr marL="0" indent="0" algn="ctr">
              <a:buNone/>
            </a:pPr>
            <a:r>
              <a:rPr lang="zh-CN" altLang="en-US" sz="9600" dirty="0"/>
              <a:t>   </a:t>
            </a:r>
            <a:r>
              <a:rPr lang="en-US" altLang="zh-CN" sz="9600" dirty="0" smtClean="0"/>
              <a:t>Thank You</a:t>
            </a:r>
            <a:r>
              <a:rPr lang="zh-CN" altLang="en-US" sz="9600" dirty="0" smtClean="0"/>
              <a:t>！</a:t>
            </a:r>
            <a:endParaRPr lang="en-US" altLang="zh-CN" sz="9600" dirty="0" smtClean="0"/>
          </a:p>
          <a:p>
            <a:pPr marL="0" indent="0" algn="r">
              <a:buNone/>
            </a:pPr>
            <a:endParaRPr lang="en-US" altLang="zh-CN" sz="2800" dirty="0" smtClean="0"/>
          </a:p>
        </p:txBody>
      </p:sp>
    </p:spTree>
    <p:extLst>
      <p:ext uri="{BB962C8B-B14F-4D97-AF65-F5344CB8AC3E}">
        <p14:creationId xmlns:p14="http://schemas.microsoft.com/office/powerpoint/2010/main" val="16065627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76211" y="1543062"/>
            <a:ext cx="10752667" cy="620275"/>
          </a:xfrm>
        </p:spPr>
        <p:txBody>
          <a:bodyPr/>
          <a:lstStyle/>
          <a:p>
            <a:pPr marL="0" indent="0">
              <a:buNone/>
            </a:pPr>
            <a:r>
              <a:rPr lang="en-US" altLang="zh-CN" dirty="0" smtClean="0"/>
              <a:t>2.2 </a:t>
            </a:r>
            <a:r>
              <a:rPr lang="zh-CN" altLang="en-US" dirty="0" smtClean="0"/>
              <a:t>数据分布</a:t>
            </a:r>
            <a:endParaRPr lang="zh-CN" altLang="en-US" dirty="0"/>
          </a:p>
        </p:txBody>
      </p:sp>
      <p:pic>
        <p:nvPicPr>
          <p:cNvPr id="5" name="图片 4"/>
          <p:cNvPicPr>
            <a:picLocks noChangeAspect="1"/>
          </p:cNvPicPr>
          <p:nvPr/>
        </p:nvPicPr>
        <p:blipFill>
          <a:blip r:embed="rId3"/>
          <a:stretch>
            <a:fillRect/>
          </a:stretch>
        </p:blipFill>
        <p:spPr>
          <a:xfrm>
            <a:off x="4108942" y="1853198"/>
            <a:ext cx="6241631" cy="4343289"/>
          </a:xfrm>
          <a:prstGeom prst="rect">
            <a:avLst/>
          </a:prstGeom>
        </p:spPr>
      </p:pic>
      <p:sp>
        <p:nvSpPr>
          <p:cNvPr id="4" name="矩形 3"/>
          <p:cNvSpPr/>
          <p:nvPr/>
        </p:nvSpPr>
        <p:spPr>
          <a:xfrm>
            <a:off x="1595398" y="2578293"/>
            <a:ext cx="2182518" cy="461665"/>
          </a:xfrm>
          <a:prstGeom prst="rect">
            <a:avLst/>
          </a:prstGeom>
        </p:spPr>
        <p:txBody>
          <a:bodyPr wrap="square">
            <a:spAutoFit/>
          </a:bodyPr>
          <a:lstStyle/>
          <a:p>
            <a:pPr eaLnBrk="0" fontAlgn="base" hangingPunct="0">
              <a:spcBef>
                <a:spcPct val="20000"/>
              </a:spcBef>
              <a:spcAft>
                <a:spcPct val="0"/>
              </a:spcAft>
            </a:pPr>
            <a:r>
              <a:rPr lang="zh-CN" altLang="en-US" sz="2400" dirty="0" smtClean="0">
                <a:latin typeface="微软雅黑" pitchFamily="34" charset="-122"/>
                <a:ea typeface="微软雅黑" pitchFamily="34" charset="-122"/>
              </a:rPr>
              <a:t>水库水量分布</a:t>
            </a:r>
            <a:endParaRPr lang="zh-CN" altLang="en-US" sz="2000" dirty="0">
              <a:latin typeface="微软雅黑" pitchFamily="34" charset="-122"/>
              <a:ea typeface="微软雅黑" pitchFamily="34" charset="-122"/>
            </a:endParaRPr>
          </a:p>
        </p:txBody>
      </p:sp>
      <p:sp>
        <p:nvSpPr>
          <p:cNvPr id="6" name="矩形 5"/>
          <p:cNvSpPr/>
          <p:nvPr/>
        </p:nvSpPr>
        <p:spPr>
          <a:xfrm>
            <a:off x="1595398" y="4836219"/>
            <a:ext cx="2182518" cy="461665"/>
          </a:xfrm>
          <a:prstGeom prst="rect">
            <a:avLst/>
          </a:prstGeom>
        </p:spPr>
        <p:txBody>
          <a:bodyPr wrap="square">
            <a:spAutoFit/>
          </a:bodyPr>
          <a:lstStyle/>
          <a:p>
            <a:pPr eaLnBrk="0" fontAlgn="base" hangingPunct="0">
              <a:spcBef>
                <a:spcPct val="20000"/>
              </a:spcBef>
              <a:spcAft>
                <a:spcPct val="0"/>
              </a:spcAft>
            </a:pPr>
            <a:r>
              <a:rPr lang="zh-CN" altLang="en-US" sz="2400" dirty="0" smtClean="0">
                <a:latin typeface="微软雅黑" pitchFamily="34" charset="-122"/>
                <a:ea typeface="微软雅黑" pitchFamily="34" charset="-122"/>
              </a:rPr>
              <a:t>降雨量分布</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31584496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3"/>
          </p:nvPr>
        </p:nvSpPr>
        <p:spPr>
          <a:xfrm>
            <a:off x="488243" y="1506966"/>
            <a:ext cx="10752667" cy="4496791"/>
          </a:xfrm>
        </p:spPr>
        <p:txBody>
          <a:bodyPr/>
          <a:lstStyle/>
          <a:p>
            <a:pPr marL="0" indent="0">
              <a:buNone/>
            </a:pPr>
            <a:r>
              <a:rPr lang="en-US" altLang="zh-CN" dirty="0" smtClean="0"/>
              <a:t>2.3 </a:t>
            </a:r>
            <a:r>
              <a:rPr lang="zh-CN" altLang="en-US" dirty="0" smtClean="0"/>
              <a:t>数据清洗</a:t>
            </a:r>
            <a:endParaRPr lang="en-US" altLang="zh-CN" dirty="0" smtClean="0"/>
          </a:p>
          <a:p>
            <a:pPr>
              <a:buFont typeface="Wingdings" panose="05000000000000000000" pitchFamily="2" charset="2"/>
              <a:buChar char="l"/>
            </a:pPr>
            <a:r>
              <a:rPr lang="en-US" altLang="zh-CN" sz="2400" dirty="0" smtClean="0"/>
              <a:t>2.3.1</a:t>
            </a:r>
            <a:r>
              <a:rPr lang="zh-CN" altLang="en-US" sz="2400" dirty="0" smtClean="0"/>
              <a:t>空值处理</a:t>
            </a:r>
            <a:endParaRPr lang="en-US" altLang="zh-CN" sz="2400" dirty="0" smtClean="0"/>
          </a:p>
          <a:p>
            <a:pPr marL="0" indent="0">
              <a:buNone/>
            </a:pPr>
            <a:r>
              <a:rPr lang="en-US" altLang="zh-CN" sz="2400" dirty="0"/>
              <a:t>	</a:t>
            </a:r>
            <a:r>
              <a:rPr lang="zh-CN" altLang="en-US" sz="2400" b="0" dirty="0">
                <a:solidFill>
                  <a:schemeClr val="tx1"/>
                </a:solidFill>
              </a:rPr>
              <a:t>纵向用缺失值前面的值替换缺失值。</a:t>
            </a:r>
            <a:endParaRPr lang="en-US" altLang="zh-CN" sz="2400" b="0" dirty="0">
              <a:solidFill>
                <a:schemeClr val="tx1"/>
              </a:solidFill>
            </a:endParaRPr>
          </a:p>
          <a:p>
            <a:pPr>
              <a:buFont typeface="Wingdings" panose="05000000000000000000" pitchFamily="2" charset="2"/>
              <a:buChar char="l"/>
            </a:pPr>
            <a:r>
              <a:rPr lang="en-US" altLang="zh-CN" sz="2400" dirty="0" smtClean="0"/>
              <a:t>2.3.2</a:t>
            </a:r>
            <a:r>
              <a:rPr lang="zh-CN" altLang="en-US" sz="2400" dirty="0"/>
              <a:t>异常点处理</a:t>
            </a:r>
            <a:endParaRPr lang="en-US" altLang="zh-CN" sz="2400" dirty="0"/>
          </a:p>
          <a:p>
            <a:pPr marL="0" indent="0">
              <a:buNone/>
            </a:pPr>
            <a:r>
              <a:rPr lang="en-US" altLang="zh-CN" sz="2400" b="0" dirty="0" smtClean="0">
                <a:solidFill>
                  <a:schemeClr val="tx1"/>
                </a:solidFill>
              </a:rPr>
              <a:t>	</a:t>
            </a:r>
            <a:r>
              <a:rPr lang="zh-CN" altLang="en-US" sz="2400" b="0" dirty="0" smtClean="0">
                <a:solidFill>
                  <a:schemeClr val="tx1"/>
                </a:solidFill>
              </a:rPr>
              <a:t>水量分布图</a:t>
            </a:r>
            <a:r>
              <a:rPr lang="zh-CN" altLang="en-US" sz="2400" b="0" dirty="0">
                <a:solidFill>
                  <a:schemeClr val="tx1"/>
                </a:solidFill>
              </a:rPr>
              <a:t>中进水量和出水量产生负值是因为，水库设置了一个水位线，低于此水位线为负，高于为正。在此处理将这些负值重新赋值为</a:t>
            </a:r>
            <a:r>
              <a:rPr lang="en-US" altLang="zh-CN" sz="2400" b="0" dirty="0">
                <a:solidFill>
                  <a:schemeClr val="tx1"/>
                </a:solidFill>
              </a:rPr>
              <a:t>0 </a:t>
            </a:r>
            <a:r>
              <a:rPr lang="zh-CN" altLang="en-US" sz="2400" b="0" dirty="0" smtClean="0">
                <a:solidFill>
                  <a:schemeClr val="tx1"/>
                </a:solidFill>
              </a:rPr>
              <a:t>。</a:t>
            </a:r>
            <a:endParaRPr lang="en-US" altLang="zh-CN" sz="2400" b="0" dirty="0">
              <a:solidFill>
                <a:schemeClr val="tx1"/>
              </a:solidFill>
            </a:endParaRPr>
          </a:p>
          <a:p>
            <a:pPr marL="0" indent="0">
              <a:buNone/>
            </a:pPr>
            <a:endParaRPr lang="en-US" altLang="zh-CN" sz="2400" dirty="0" smtClean="0"/>
          </a:p>
          <a:p>
            <a:pPr marL="0" indent="0">
              <a:buNone/>
            </a:pPr>
            <a:endParaRPr lang="zh-CN" altLang="en-US" dirty="0"/>
          </a:p>
        </p:txBody>
      </p:sp>
      <p:sp>
        <p:nvSpPr>
          <p:cNvPr id="3"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smtClean="0">
                <a:ln>
                  <a:noFill/>
                </a:ln>
                <a:solidFill>
                  <a:schemeClr val="tx1"/>
                </a:solidFill>
                <a:effectLst/>
                <a:latin typeface="Arial Unicode MS"/>
              </a:rPr>
              <a:t>纵向用缺失值前面的值替换缺失值</a:t>
            </a:r>
            <a:r>
              <a:rPr kumimoji="0" lang="zh-CN" altLang="zh-CN" sz="800" b="0" i="0" u="none" strike="noStrike" cap="none" normalizeH="0" baseline="0" smtClean="0">
                <a:ln>
                  <a:noFill/>
                </a:ln>
                <a:solidFill>
                  <a:schemeClr val="tx1"/>
                </a:solidFill>
                <a:effectLst/>
              </a:rPr>
              <a:t> </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1933970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heme/theme1.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5413</TotalTime>
  <Words>3019</Words>
  <Application>Microsoft Office PowerPoint</Application>
  <PresentationFormat>宽屏</PresentationFormat>
  <Paragraphs>455</Paragraphs>
  <Slides>72</Slides>
  <Notes>44</Notes>
  <HiddenSlides>1</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72</vt:i4>
      </vt:variant>
    </vt:vector>
  </HeadingPairs>
  <TitlesOfParts>
    <vt:vector size="83" baseType="lpstr">
      <vt:lpstr>Arial Unicode MS</vt:lpstr>
      <vt:lpstr>Helvetica Neue</vt:lpstr>
      <vt:lpstr>宋体</vt:lpstr>
      <vt:lpstr>微软雅黑</vt:lpstr>
      <vt:lpstr>Arial</vt:lpstr>
      <vt:lpstr>Calibri</vt:lpstr>
      <vt:lpstr>Cambria Math</vt:lpstr>
      <vt:lpstr>Symbol</vt:lpstr>
      <vt:lpstr>Times New Roman</vt:lpstr>
      <vt:lpstr>Wingdings</vt:lpstr>
      <vt:lpstr>2_自定义设计方案</vt:lpstr>
      <vt:lpstr>基于监督学习的多变量水力发电站水库短期来水预测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软件学院2014级      软件工程4班发展对象段义海展示</dc:title>
  <dc:creator>lenovo</dc:creator>
  <cp:lastModifiedBy>后 永胜</cp:lastModifiedBy>
  <cp:revision>316</cp:revision>
  <dcterms:created xsi:type="dcterms:W3CDTF">2016-04-21T07:11:56Z</dcterms:created>
  <dcterms:modified xsi:type="dcterms:W3CDTF">2019-11-05T01:44:02Z</dcterms:modified>
</cp:coreProperties>
</file>